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61"/>
  </p:notesMasterIdLst>
  <p:handoutMasterIdLst>
    <p:handoutMasterId r:id="rId62"/>
  </p:handoutMasterIdLst>
  <p:sldIdLst>
    <p:sldId id="297" r:id="rId2"/>
    <p:sldId id="1325" r:id="rId3"/>
    <p:sldId id="748" r:id="rId4"/>
    <p:sldId id="740" r:id="rId5"/>
    <p:sldId id="745" r:id="rId6"/>
    <p:sldId id="743" r:id="rId7"/>
    <p:sldId id="1154" r:id="rId8"/>
    <p:sldId id="1163" r:id="rId9"/>
    <p:sldId id="1151" r:id="rId10"/>
    <p:sldId id="1161" r:id="rId11"/>
    <p:sldId id="1297" r:id="rId12"/>
    <p:sldId id="1167" r:id="rId13"/>
    <p:sldId id="1180" r:id="rId14"/>
    <p:sldId id="1174" r:id="rId15"/>
    <p:sldId id="1176" r:id="rId16"/>
    <p:sldId id="1188" r:id="rId17"/>
    <p:sldId id="1298" r:id="rId18"/>
    <p:sldId id="1164" r:id="rId19"/>
    <p:sldId id="1165" r:id="rId20"/>
    <p:sldId id="1197" r:id="rId21"/>
    <p:sldId id="1211" r:id="rId22"/>
    <p:sldId id="1223" r:id="rId23"/>
    <p:sldId id="1299" r:id="rId24"/>
    <p:sldId id="1207" r:id="rId25"/>
    <p:sldId id="1300" r:id="rId26"/>
    <p:sldId id="1301" r:id="rId27"/>
    <p:sldId id="1302" r:id="rId28"/>
    <p:sldId id="1303" r:id="rId29"/>
    <p:sldId id="1304" r:id="rId30"/>
    <p:sldId id="1305" r:id="rId31"/>
    <p:sldId id="1306" r:id="rId32"/>
    <p:sldId id="1308" r:id="rId33"/>
    <p:sldId id="1307" r:id="rId34"/>
    <p:sldId id="1309" r:id="rId35"/>
    <p:sldId id="1310" r:id="rId36"/>
    <p:sldId id="1311" r:id="rId37"/>
    <p:sldId id="1312" r:id="rId38"/>
    <p:sldId id="1313" r:id="rId39"/>
    <p:sldId id="1314" r:id="rId40"/>
    <p:sldId id="1315" r:id="rId41"/>
    <p:sldId id="1316" r:id="rId42"/>
    <p:sldId id="1317" r:id="rId43"/>
    <p:sldId id="1318" r:id="rId44"/>
    <p:sldId id="1319" r:id="rId45"/>
    <p:sldId id="1320" r:id="rId46"/>
    <p:sldId id="1321" r:id="rId47"/>
    <p:sldId id="1323" r:id="rId48"/>
    <p:sldId id="1322" r:id="rId49"/>
    <p:sldId id="1324" r:id="rId50"/>
    <p:sldId id="1158" r:id="rId51"/>
    <p:sldId id="1326" r:id="rId52"/>
    <p:sldId id="1327" r:id="rId53"/>
    <p:sldId id="1328" r:id="rId54"/>
    <p:sldId id="1329" r:id="rId55"/>
    <p:sldId id="1330" r:id="rId56"/>
    <p:sldId id="1331" r:id="rId57"/>
    <p:sldId id="1332" r:id="rId58"/>
    <p:sldId id="1333" r:id="rId59"/>
    <p:sldId id="1149" r:id="rId60"/>
  </p:sldIdLst>
  <p:sldSz cx="9144000" cy="5715000" type="screen16x1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/>
    <p:restoredTop sz="90259"/>
  </p:normalViewPr>
  <p:slideViewPr>
    <p:cSldViewPr>
      <p:cViewPr>
        <p:scale>
          <a:sx n="120" d="100"/>
          <a:sy n="120" d="100"/>
        </p:scale>
        <p:origin x="1496" y="2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768350"/>
            <a:ext cx="61404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768350"/>
            <a:ext cx="614045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22490"/>
            <a:ext cx="8229600" cy="95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7011"/>
            <a:ext cx="8229600" cy="414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smtClean="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 smtClean="0"/>
              <a:pPr>
                <a:defRPr/>
              </a:pPr>
              <a:t>26/01/2023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318126"/>
            <a:ext cx="2895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E9AECC-8061-DA49-97AE-2E5615142E93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84D537-B656-B6C7-4179-E7FDF2565D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2320" y="113770"/>
            <a:ext cx="1603063" cy="5790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380985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6pPr>
      <a:lvl7pPr marL="761970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7pPr>
      <a:lvl8pPr marL="1142954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8pPr>
      <a:lvl9pPr marL="1523939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67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09541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6pPr>
      <a:lvl7pPr marL="2476401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7pPr>
      <a:lvl8pPr marL="285738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8pPr>
      <a:lvl9pPr marL="3238370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hyperlink" Target="https://github.com/PBarnaghi/ML/tree/main/Sample%20Representation%20-%20%20Cooridnate%20chang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19100" indent="-238115">
              <a:spcBef>
                <a:spcPct val="20000"/>
              </a:spcBef>
              <a:buFont typeface="Verdana" panose="020B0604030504040204" pitchFamily="34" charset="0"/>
              <a:buChar char="−"/>
              <a:defRPr sz="1667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52462" indent="-190492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3447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14431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167"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167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CB2856F0-5122-C748-A4E1-B1FC924AA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345332"/>
            <a:ext cx="7200800" cy="245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Machine Learning for Neuroscience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GB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Summary and overview 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2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77FCB97C-8E46-1747-89C5-F16122F24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139" y="3611488"/>
            <a:ext cx="4415896" cy="12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>
                <a:solidFill>
                  <a:srgbClr val="003D7D"/>
                </a:solidFill>
              </a:rPr>
              <a:t>January 2023</a:t>
            </a:r>
            <a:endParaRPr lang="en-GB" altLang="en-US" sz="1333" dirty="0">
              <a:solidFill>
                <a:srgbClr val="003D7D"/>
              </a:solidFill>
            </a:endParaRP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292" y="5197740"/>
            <a:ext cx="298979" cy="3611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5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8376976" y="5241190"/>
            <a:ext cx="40895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4A37-BBA4-6CC7-F420-636EE060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Estimation and prediction for multiple regression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4DC2B-C186-5CE5-9D37-3B92B96D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857C4ED-5A8D-4755-C327-203FD2FA6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73324"/>
            <a:ext cx="3736088" cy="39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767D-AC10-E237-5EBC-62D228C8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learning – Stochastic Gradient Descent*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48B5-5C3F-0C99-9A5F-275C77187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The input data is considered one at a time. </a:t>
            </a:r>
          </a:p>
          <a:p>
            <a:r>
              <a:rPr lang="en-GB" altLang="en-US" dirty="0"/>
              <a:t>We can use stochastic (sequential) gradient descent to learn the parameters of a multiparameter regression:</a:t>
            </a:r>
          </a:p>
          <a:p>
            <a:endParaRPr lang="en-GB" altLang="en-US" dirty="0"/>
          </a:p>
          <a:p>
            <a:pPr marL="0" indent="0">
              <a:buNone/>
            </a:pPr>
            <a:endParaRPr lang="en-GB" altLang="en-US" dirty="0"/>
          </a:p>
          <a:p>
            <a:pPr marL="0" indent="0">
              <a:buNone/>
            </a:pPr>
            <a:endParaRPr lang="en-GB" altLang="en-US" dirty="0"/>
          </a:p>
          <a:p>
            <a:r>
              <a:rPr lang="en-GB" altLang="en-US" dirty="0"/>
              <a:t>This is also known as the </a:t>
            </a:r>
            <a:r>
              <a:rPr lang="en-GB" altLang="en-US" i="1" dirty="0"/>
              <a:t>least-mean-squares (LMS) algorithm</a:t>
            </a:r>
            <a:r>
              <a:rPr lang="en-GB" altLang="en-US" dirty="0"/>
              <a:t>.</a:t>
            </a:r>
          </a:p>
          <a:p>
            <a:r>
              <a:rPr lang="en-GB" altLang="en-US" dirty="0"/>
              <a:t>More on this topic later – in the neural networks section.</a:t>
            </a:r>
          </a:p>
          <a:p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endParaRPr lang="en-GB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BDA5C-7C73-53A4-DA53-48FC6FA2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F290C447-0F51-FB49-C4CB-83DD564F0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298700"/>
            <a:ext cx="4064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1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4771-008E-02FA-ABE2-E48750ED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your LR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57D0-CA75-AE9A-36B2-68BB185B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Absolute Error (MAE)</a:t>
            </a: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Squared Error (MSE)</a:t>
            </a:r>
            <a:endParaRPr lang="en-GB" dirty="0">
              <a:solidFill>
                <a:srgbClr val="111111"/>
              </a:solidFill>
            </a:endParaRP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Root Mean Squared Error (RMSE)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89068-9393-6573-25C1-31F50DFC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/>
              <p:nvPr/>
            </p:nvSpPr>
            <p:spPr>
              <a:xfrm>
                <a:off x="4267200" y="936625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936625"/>
                <a:ext cx="4572000" cy="848566"/>
              </a:xfrm>
              <a:prstGeom prst="rect">
                <a:avLst/>
              </a:prstGeom>
              <a:blipFill>
                <a:blip r:embed="rId2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/>
              <p:nvPr/>
            </p:nvSpPr>
            <p:spPr>
              <a:xfrm>
                <a:off x="4267200" y="2003470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003470"/>
                <a:ext cx="4572000" cy="848566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/>
              <p:nvPr/>
            </p:nvSpPr>
            <p:spPr>
              <a:xfrm>
                <a:off x="4355976" y="3070315"/>
                <a:ext cx="457200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070315"/>
                <a:ext cx="4572000" cy="1169936"/>
              </a:xfrm>
              <a:prstGeom prst="rect">
                <a:avLst/>
              </a:prstGeom>
              <a:blipFill>
                <a:blip r:embed="rId4"/>
                <a:stretch>
                  <a:fillRect t="-56383" b="-97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2134-9BCB-0854-3561-40483D5A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E4BA-0083-F430-8106-008F9912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The process of applyin</a:t>
            </a:r>
            <a:r>
              <a:rPr lang="en-GB" dirty="0"/>
              <a:t>g </a:t>
            </a:r>
            <a:r>
              <a:rPr lang="en-GB" dirty="0">
                <a:effectLst/>
              </a:rPr>
              <a:t>linear combination of the inputs, as before, but then we pass this through a logistics function is called logistic regression due to its similarity to linear regression (</a:t>
            </a:r>
            <a:r>
              <a:rPr lang="en-GB" dirty="0">
                <a:solidFill>
                  <a:srgbClr val="FF0000"/>
                </a:solidFill>
                <a:effectLst/>
              </a:rPr>
              <a:t>although it is a form of classification, not regression</a:t>
            </a:r>
            <a:r>
              <a:rPr lang="en-GB" dirty="0">
                <a:effectLst/>
              </a:rPr>
              <a:t>!).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4787-30AD-F45B-5986-A68F207B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7" name="Picture 6" descr="Chart, histogram, rectangle&#10;&#10;Description automatically generated">
            <a:extLst>
              <a:ext uri="{FF2B5EF4-FFF2-40B4-BE49-F238E27FC236}">
                <a16:creationId xmlns:a16="http://schemas.microsoft.com/office/drawing/2014/main" id="{7D7F34D0-5C23-A25E-A762-989AA8A6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12" y="2432357"/>
            <a:ext cx="3717776" cy="2765383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7D0C02-F0B3-3836-6196-A7FD6D77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2" y="3289548"/>
            <a:ext cx="4114258" cy="7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1AB8-7760-18E2-1294-8EB11B4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K-nearest neighbours - example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B8CE-BFFB-B86E-FFC7-4CB456EE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DC6313C-5853-4F6D-867B-E4187A06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39799"/>
            <a:ext cx="5272112" cy="41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7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6161-192A-30EC-543E-04919E2B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Euclidean distance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676B0-55A3-868B-DE8D-93CC578439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solidFill>
                      <a:srgbClr val="292929"/>
                    </a:solidFill>
                  </a:rPr>
                  <a:t>Euclidean distance </a:t>
                </a:r>
                <a:r>
                  <a:rPr lang="en-GB" b="0" i="0" u="none" strike="noStrike" dirty="0">
                    <a:solidFill>
                      <a:srgbClr val="292929"/>
                    </a:solidFill>
                    <a:effectLst/>
                  </a:rPr>
                  <a:t>is a distance measure that determines the length of a segment that connects points between two points.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rgbClr val="292929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𝐷𝑖𝑠𝑡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>
                  <a:buFontTx/>
                  <a:buChar char="-"/>
                </a:pPr>
                <a:r>
                  <a:rPr lang="en-GB" b="0" i="0" u="none" strike="noStrike" dirty="0">
                    <a:solidFill>
                      <a:srgbClr val="292929"/>
                    </a:solidFill>
                    <a:effectLst/>
                  </a:rPr>
                  <a:t>Euclidean distance can be skewed depending on the units/scale of the features. 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olidFill>
                      <a:srgbClr val="292929"/>
                    </a:solidFill>
                  </a:rPr>
                  <a:t>Remember you may need to </a:t>
                </a:r>
                <a:r>
                  <a:rPr lang="en-GB" b="0" i="0" u="none" strike="noStrike" dirty="0">
                    <a:solidFill>
                      <a:srgbClr val="292929"/>
                    </a:solidFill>
                    <a:effectLst/>
                  </a:rPr>
                  <a:t>normalise your data/features before applying the </a:t>
                </a:r>
                <a:r>
                  <a:rPr lang="en-GB" dirty="0">
                    <a:solidFill>
                      <a:srgbClr val="292929"/>
                    </a:solidFill>
                  </a:rPr>
                  <a:t>Euclidean distance.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676B0-55A3-868B-DE8D-93CC57843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C1095-6260-BD91-C952-95DBD68A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778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5CED-E583-F515-F5D5-CE4F8256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idea is simple: we split the training data into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effectLst/>
                  </a:rPr>
                  <a:t> folds; then, for each fold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{1, . . . 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effectLst/>
                  </a:rPr>
                  <a:t>, we train on all the folds but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and test on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in a round-robin fashion.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B904-0827-C1D6-B36F-0830538B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AE3437A-054B-B0A5-4E25-72199F7C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2353444"/>
            <a:ext cx="4178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6905-CD0F-D43F-5B45-70BA52E8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- in Scikit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5E0-EE55-5B96-7BB7-5848F010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https://scikit-</a:t>
            </a:r>
            <a:r>
              <a:rPr lang="en-GB" dirty="0" err="1"/>
              <a:t>learn.org</a:t>
            </a:r>
            <a:r>
              <a:rPr lang="en-GB" dirty="0"/>
              <a:t>/stable/modules/</a:t>
            </a:r>
            <a:r>
              <a:rPr lang="en-GB" dirty="0" err="1"/>
              <a:t>cross_validation.html#cross-validation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6CF9-D030-498A-BEF1-7C9A423B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FADF82-3688-B420-3693-4ED8B3F8B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28" y="1802608"/>
            <a:ext cx="5921344" cy="37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110E-FDCE-7C80-3D8D-7128C0D8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L1 Regularisation (Lasso)*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Lasso is an acronym for: Least Absolute Shrinkage and Selection Operator.</a:t>
                </a:r>
              </a:p>
              <a:p>
                <a:r>
                  <a:rPr lang="en-GB" dirty="0"/>
                  <a:t>Lasso regression is a regression model that uses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regularisation. </a:t>
                </a:r>
              </a:p>
              <a:p>
                <a:r>
                  <a:rPr lang="en-GB" dirty="0"/>
                  <a:t>In LASSO we modify the optimisation function and add a coefficient which is calculated based on the square of weights (parameters).</a:t>
                </a:r>
              </a:p>
              <a:p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b="0" i="0" u="none" strike="noStrike" dirty="0">
                  <a:solidFill>
                    <a:srgbClr val="3A3B41"/>
                  </a:solidFill>
                  <a:effectLst/>
                  <a:latin typeface="Lora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54" b="-29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14E7-F898-A40C-7D19-ACB0E5F8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80397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GB" dirty="0"/>
                  <a:t>regularisation (Ridge)*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Ridge regression sum of squared weight values as the penalty term in the optimisation function.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F4EC-F60E-CC92-9D46-8D98940A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576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1860-CF79-7642-B68E-7F42926F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representations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45C28-1CD4-A249-B716-D5DD3FAE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825" b="0" i="0" kern="120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E7DA32-08EE-2E47-89DC-05D3233974D5}" type="slidenum">
              <a:rPr lang="en-US" smtClean="0"/>
              <a:pPr>
                <a:defRPr/>
              </a:pPr>
              <a:t>2</a:t>
            </a:fld>
            <a:endParaRPr lang="en-GB" alt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33F87-A89A-8341-A1BD-F3AB04AF7FF4}"/>
              </a:ext>
            </a:extLst>
          </p:cNvPr>
          <p:cNvSpPr/>
          <p:nvPr/>
        </p:nvSpPr>
        <p:spPr>
          <a:xfrm>
            <a:off x="457200" y="1633364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CCXVI divided by VI?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296AF-49DB-7146-B086-C7C19DCD13C1}"/>
              </a:ext>
            </a:extLst>
          </p:cNvPr>
          <p:cNvSpPr/>
          <p:nvPr/>
        </p:nvSpPr>
        <p:spPr>
          <a:xfrm>
            <a:off x="482502" y="2798382"/>
            <a:ext cx="129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216/6?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AFC3B6-6F77-674A-B159-B1525C585BEE}"/>
              </a:ext>
            </a:extLst>
          </p:cNvPr>
          <p:cNvSpPr/>
          <p:nvPr/>
        </p:nvSpPr>
        <p:spPr>
          <a:xfrm>
            <a:off x="478085" y="5072063"/>
            <a:ext cx="203773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/>
              <a:t>via: Goodfellow et al., Deep learning</a:t>
            </a:r>
          </a:p>
        </p:txBody>
      </p:sp>
    </p:spTree>
    <p:extLst>
      <p:ext uri="{BB962C8B-B14F-4D97-AF65-F5344CB8AC3E}">
        <p14:creationId xmlns:p14="http://schemas.microsoft.com/office/powerpoint/2010/main" val="6669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4D01-6ACF-A51D-922B-21B48A6E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key difference between these two techniques is that lasso shrinks the less important feature’s coefficient to zero thus, removing some features altogether. </a:t>
                </a:r>
              </a:p>
              <a:p>
                <a:r>
                  <a:rPr lang="en-GB" dirty="0"/>
                  <a:t>In other words,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 works well for feature selection in case we have a huge number of features.</a:t>
                </a:r>
              </a:p>
              <a:p>
                <a:endParaRPr lang="en-GB" dirty="0"/>
              </a:p>
              <a:p>
                <a:r>
                  <a:rPr lang="en-GB" dirty="0"/>
                  <a:t>Ridge reduces the complexity of the model by shrinking the coefficient (penalises higher weights).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DA3D-4221-05D9-384B-2701EF44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24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D15-EF3A-CE7B-8F7B-68BAF869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05A2D-9C44-AC80-4E41-A203013B75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Suppose we toss a coin only once. 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{0, 1} </m:t>
                    </m:r>
                  </m:oMath>
                </a14:m>
                <a:r>
                  <a:rPr lang="en-GB" dirty="0">
                    <a:effectLst/>
                  </a:rPr>
                  <a:t>be a binary random variable, with probability of “success” or “heads” of </a:t>
                </a:r>
                <a:r>
                  <a:rPr lang="el-GR" dirty="0">
                    <a:effectLst/>
                    <a:latin typeface="Helvetica" pitchFamily="2" charset="0"/>
                  </a:rPr>
                  <a:t>θ.</a:t>
                </a:r>
                <a:endParaRPr lang="en-GB" dirty="0">
                  <a:effectLst/>
                </a:endParaRPr>
              </a:p>
              <a:p>
                <a:r>
                  <a:rPr lang="en-GB" dirty="0">
                    <a:effectLst/>
                  </a:rPr>
                  <a:t>We say that X has a Bernoulli distribution. This is written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𝐵𝑒𝑟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 dirty="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 dirty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>
                    <a:effectLst/>
                    <a:latin typeface="Helvetica" pitchFamily="2" charset="0"/>
                  </a:rPr>
                  <a:t>, </a:t>
                </a:r>
                <a:r>
                  <a:rPr lang="en-GB" dirty="0">
                    <a:effectLst/>
                  </a:rPr>
                  <a:t>where the </a:t>
                </a:r>
                <a:r>
                  <a:rPr lang="en-GB" dirty="0" err="1">
                    <a:effectLst/>
                  </a:rPr>
                  <a:t>pmf</a:t>
                </a:r>
                <a:r>
                  <a:rPr lang="en-GB" dirty="0">
                    <a:effectLst/>
                  </a:rPr>
                  <a:t> is defined as</a:t>
                </a:r>
              </a:p>
              <a:p>
                <a:endParaRPr lang="el-GR" dirty="0">
                  <a:effectLst/>
                  <a:latin typeface="Helvetica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05A2D-9C44-AC80-4E41-A203013B7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6186E-E6A4-5708-AC49-97C13B79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2179E57-1498-4A75-6116-34D8BA4FE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02508"/>
            <a:ext cx="4227898" cy="648072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92056493-5A56-295C-6B76-486AC46BB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35308"/>
            <a:ext cx="4090658" cy="7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BCCE-966F-4CAA-0A52-E5D28193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Binomial distribution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25B00-6AF7-9068-5109-31D153FBD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If we toss </a:t>
                </a:r>
                <a:r>
                  <a:rPr lang="en-GB" dirty="0">
                    <a:effectLst/>
                  </a:rPr>
                  <a:t>a coin n times and want to determine the probability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effectLst/>
                  </a:rPr>
                  <a:t> heads (probability of a head is </a:t>
                </a:r>
                <a:r>
                  <a:rPr lang="el-GR" dirty="0">
                    <a:effectLst/>
                    <a:latin typeface="Helvetica" pitchFamily="2" charset="0"/>
                  </a:rPr>
                  <a:t>θ</a:t>
                </a:r>
                <a:r>
                  <a:rPr lang="en-GB" dirty="0">
                    <a:effectLst/>
                  </a:rPr>
                  <a:t>).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666723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 …∗1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25B00-6AF7-9068-5109-31D153FBD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E4AC-42B7-069B-D407-8A2434A5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6" name="Picture 5" descr="Text, letter, whiteboard&#10;&#10;Description automatically generated">
            <a:extLst>
              <a:ext uri="{FF2B5EF4-FFF2-40B4-BE49-F238E27FC236}">
                <a16:creationId xmlns:a16="http://schemas.microsoft.com/office/drawing/2014/main" id="{12B55B52-2857-A691-7B4E-C5DF5343B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9428"/>
            <a:ext cx="3937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83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A235-2B39-F770-1149-AF82306A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 rule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490CA-BFBA-FC2E-491D-2FBAF857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/>
              <p:nvPr/>
            </p:nvSpPr>
            <p:spPr>
              <a:xfrm>
                <a:off x="2206373" y="2065412"/>
                <a:ext cx="4321311" cy="1135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73" y="2065412"/>
                <a:ext cx="4321311" cy="1135375"/>
              </a:xfrm>
              <a:prstGeom prst="rect">
                <a:avLst/>
              </a:prstGeom>
              <a:blipFill>
                <a:blip r:embed="rId2"/>
                <a:stretch>
                  <a:fillRect r="-292" b="-12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B4F7C0-EB28-D84E-139A-989B8656F1D6}"/>
              </a:ext>
            </a:extLst>
          </p:cNvPr>
          <p:cNvSpPr/>
          <p:nvPr/>
        </p:nvSpPr>
        <p:spPr>
          <a:xfrm>
            <a:off x="899591" y="1449667"/>
            <a:ext cx="1306781" cy="61264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Posterior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585D8D-AB70-4CBE-8ECE-18D798FA99AB}"/>
              </a:ext>
            </a:extLst>
          </p:cNvPr>
          <p:cNvSpPr/>
          <p:nvPr/>
        </p:nvSpPr>
        <p:spPr>
          <a:xfrm>
            <a:off x="3129475" y="1057300"/>
            <a:ext cx="1306781" cy="61264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Likelihood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356BD59-FE16-1E16-0EBC-7A52589BA653}"/>
              </a:ext>
            </a:extLst>
          </p:cNvPr>
          <p:cNvSpPr/>
          <p:nvPr/>
        </p:nvSpPr>
        <p:spPr>
          <a:xfrm>
            <a:off x="5940152" y="1057300"/>
            <a:ext cx="904439" cy="612648"/>
          </a:xfrm>
          <a:prstGeom prst="wedgeRoundRectCallout">
            <a:avLst>
              <a:gd name="adj1" fmla="val -52177"/>
              <a:gd name="adj2" fmla="val 119772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Prior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DDF7B8-018D-D890-D2BF-F31ABC6B9E9C}"/>
              </a:ext>
            </a:extLst>
          </p:cNvPr>
          <p:cNvSpPr/>
          <p:nvPr/>
        </p:nvSpPr>
        <p:spPr>
          <a:xfrm>
            <a:off x="3677426" y="4009628"/>
            <a:ext cx="1789148" cy="632884"/>
          </a:xfrm>
          <a:prstGeom prst="wedgeRoundRectCallout">
            <a:avLst>
              <a:gd name="adj1" fmla="val 38952"/>
              <a:gd name="adj2" fmla="val -163021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Marginalisation</a:t>
            </a:r>
          </a:p>
        </p:txBody>
      </p:sp>
    </p:spTree>
    <p:extLst>
      <p:ext uri="{BB962C8B-B14F-4D97-AF65-F5344CB8AC3E}">
        <p14:creationId xmlns:p14="http://schemas.microsoft.com/office/powerpoint/2010/main" val="39628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2F67-0ECD-CAEC-7C29-EB0ECBF9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4BE5-3170-8925-9854-34110C6E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call it Naïve because it assumes that all the features are independent. In practice this is not always true – but this assumptions allows us to apply the Bayesian theorem: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42A72-28A9-9593-ECF1-298F0EEA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00E2535-CEF0-A173-7731-DBFDF1F7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69468"/>
            <a:ext cx="5217178" cy="10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41D-FFDF-8993-75C7-CA2A95F5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 in scikit-learn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99B75-7617-3766-6C14-DD786444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9E999F-C152-91F7-6A9E-2EA92C951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6381"/>
            <a:ext cx="7772400" cy="177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8ABB3-0CFC-BE33-4C20-008F37FFEBA1}"/>
              </a:ext>
            </a:extLst>
          </p:cNvPr>
          <p:cNvSpPr txBox="1"/>
          <p:nvPr/>
        </p:nvSpPr>
        <p:spPr>
          <a:xfrm>
            <a:off x="685800" y="4945732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Source: https://scikit-</a:t>
            </a:r>
            <a:r>
              <a:rPr lang="en-GB" sz="1100" dirty="0" err="1"/>
              <a:t>learn.org</a:t>
            </a:r>
            <a:r>
              <a:rPr lang="en-GB" sz="1100" dirty="0"/>
              <a:t>/stable/modules/</a:t>
            </a:r>
            <a:r>
              <a:rPr lang="en-GB" sz="1100" dirty="0" err="1"/>
              <a:t>naive_bayes.html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889934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151F-1369-0196-8F31-BA0E0966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F8F9F-44F8-E6C7-FBED-BF5E3BC5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77C2372-60C8-51E5-A4FD-80BD70B96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47" y="1168400"/>
            <a:ext cx="3681803" cy="35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23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8AE-B546-379E-4A9E-EB44434F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in one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F361-49E0-E910-78E2-9A2A168B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/>
              <p:nvPr/>
            </p:nvSpPr>
            <p:spPr>
              <a:xfrm>
                <a:off x="457200" y="1273324"/>
                <a:ext cx="252306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73324"/>
                <a:ext cx="2523063" cy="892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/>
              <p:nvPr/>
            </p:nvSpPr>
            <p:spPr>
              <a:xfrm>
                <a:off x="457200" y="3365245"/>
                <a:ext cx="272741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𝑆𝑒𝑛𝑠𝑒𝑡𝑖𝑣𝑖𝑡𝑦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65245"/>
                <a:ext cx="2727413" cy="892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/>
              <p:nvPr/>
            </p:nvSpPr>
            <p:spPr>
              <a:xfrm>
                <a:off x="442270" y="4257733"/>
                <a:ext cx="2706575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70" y="4257733"/>
                <a:ext cx="2706575" cy="892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/>
              <p:nvPr/>
            </p:nvSpPr>
            <p:spPr>
              <a:xfrm>
                <a:off x="457200" y="2099356"/>
                <a:ext cx="216482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99356"/>
                <a:ext cx="2164823" cy="892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/>
              <p:nvPr/>
            </p:nvSpPr>
            <p:spPr>
              <a:xfrm>
                <a:off x="3851920" y="1247766"/>
                <a:ext cx="3431965" cy="899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247766"/>
                <a:ext cx="3431965" cy="899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/>
              <p:nvPr/>
            </p:nvSpPr>
            <p:spPr>
              <a:xfrm>
                <a:off x="3928158" y="2165812"/>
                <a:ext cx="3279488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58" y="2165812"/>
                <a:ext cx="3279488" cy="8924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831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30011"/>
            <a:ext cx="7772400" cy="4032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984824" y="5213457"/>
            <a:ext cx="559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07760"/>
            <a:ext cx="7772400" cy="134502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701619"/>
            <a:ext cx="5487516" cy="2760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984824" y="5419591"/>
            <a:ext cx="559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B76D-DAAF-AB4A-9ED3-34508737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learning and intelligent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ED8B6-A2CE-8543-BF89-031CD443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</a:t>
            </a:fld>
            <a:endParaRPr lang="en-GB" alt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F5AACBD-5F51-A546-9135-6AEAA393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50" y="1092011"/>
            <a:ext cx="3893797" cy="4224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B78116-ACEB-B748-BE26-6E9A89195B7F}"/>
              </a:ext>
            </a:extLst>
          </p:cNvPr>
          <p:cNvSpPr/>
          <p:nvPr/>
        </p:nvSpPr>
        <p:spPr>
          <a:xfrm>
            <a:off x="2800182" y="1297327"/>
            <a:ext cx="1500167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E1A2A-64C7-D9DA-3619-621A2A73D3BA}"/>
              </a:ext>
            </a:extLst>
          </p:cNvPr>
          <p:cNvSpPr txBox="1"/>
          <p:nvPr/>
        </p:nvSpPr>
        <p:spPr>
          <a:xfrm>
            <a:off x="683568" y="5478754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661999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3ECC-968A-9D70-3149-03163F5E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BF28-C635-4A10-AE78-64D050E1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DF68A-7787-2D69-ED1C-C29B4C47F2F8}"/>
              </a:ext>
            </a:extLst>
          </p:cNvPr>
          <p:cNvSpPr txBox="1"/>
          <p:nvPr/>
        </p:nvSpPr>
        <p:spPr>
          <a:xfrm>
            <a:off x="450776" y="5324740"/>
            <a:ext cx="6102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Gill Sans MT" panose="020B0502020104020203" pitchFamily="34" charset="77"/>
              </a:rPr>
              <a:t>Source: https://</a:t>
            </a:r>
            <a:r>
              <a:rPr lang="en-GB" sz="900" dirty="0" err="1">
                <a:latin typeface="Gill Sans MT" panose="020B0502020104020203" pitchFamily="34" charset="77"/>
              </a:rPr>
              <a:t>vovkos.github.io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doxyrest</a:t>
            </a:r>
            <a:r>
              <a:rPr lang="en-GB" sz="900" dirty="0">
                <a:latin typeface="Gill Sans MT" panose="020B0502020104020203" pitchFamily="34" charset="77"/>
              </a:rPr>
              <a:t>-showcase/</a:t>
            </a:r>
            <a:r>
              <a:rPr lang="en-GB" sz="900" dirty="0" err="1">
                <a:latin typeface="Gill Sans MT" panose="020B0502020104020203" pitchFamily="34" charset="77"/>
              </a:rPr>
              <a:t>opencv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sphinx_rtd_theme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900" dirty="0">
              <a:latin typeface="Gill Sans MT" panose="020B0502020104020203" pitchFamily="34" charset="7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0C09238-A160-930D-86BE-E3E2CF69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57168"/>
            <a:ext cx="3810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216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52499"/>
            <a:ext cx="4120902" cy="406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450776" y="5324740"/>
            <a:ext cx="6102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Gill Sans MT" panose="020B0502020104020203" pitchFamily="34" charset="77"/>
              </a:rPr>
              <a:t>Source: https://</a:t>
            </a:r>
            <a:r>
              <a:rPr lang="en-GB" sz="900" dirty="0" err="1">
                <a:latin typeface="Gill Sans MT" panose="020B0502020104020203" pitchFamily="34" charset="77"/>
              </a:rPr>
              <a:t>vovkos.github.io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doxyrest</a:t>
            </a:r>
            <a:r>
              <a:rPr lang="en-GB" sz="900" dirty="0">
                <a:latin typeface="Gill Sans MT" panose="020B0502020104020203" pitchFamily="34" charset="77"/>
              </a:rPr>
              <a:t>-showcase/</a:t>
            </a:r>
            <a:r>
              <a:rPr lang="en-GB" sz="900" dirty="0" err="1">
                <a:latin typeface="Gill Sans MT" panose="020B0502020104020203" pitchFamily="34" charset="77"/>
              </a:rPr>
              <a:t>opencv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sphinx_rtd_theme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0" y="2065412"/>
            <a:ext cx="439789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4194935" y="1701953"/>
            <a:ext cx="4716530" cy="28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329443" y="5204327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Source: Valdes, G., Luna, J., Eaton, 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et al.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MediBoost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Sci Rep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6,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37854 (2016).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/10.1038/srep37854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16" y="794059"/>
            <a:ext cx="4666084" cy="44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179512" y="5275012"/>
            <a:ext cx="8022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Source: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Malebary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Sci Rep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11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12281 (2021).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/10.1038/s41598-021-91656-8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4C0E-7BC3-F822-FA36-4C59121E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2F57-DC14-48E0-795A-8C5BA901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i="0" u="none" strike="noStrike" dirty="0">
                <a:solidFill>
                  <a:srgbClr val="24292F"/>
                </a:solidFill>
                <a:effectLst/>
              </a:rPr>
              <a:t>SHAP (</a:t>
            </a:r>
            <a:r>
              <a:rPr lang="en-GB" sz="1800" i="0" u="none" strike="noStrike" dirty="0" err="1">
                <a:solidFill>
                  <a:srgbClr val="24292F"/>
                </a:solidFill>
                <a:effectLst/>
              </a:rPr>
              <a:t>SHapley</a:t>
            </a:r>
            <a:r>
              <a:rPr lang="en-GB" sz="1800" i="0" u="none" strike="noStrike" dirty="0">
                <a:solidFill>
                  <a:srgbClr val="24292F"/>
                </a:solidFill>
                <a:effectLst/>
              </a:rPr>
              <a:t> Additive </a:t>
            </a:r>
            <a:r>
              <a:rPr lang="en-GB" sz="1800" i="0" u="none" strike="noStrike" dirty="0" err="1">
                <a:solidFill>
                  <a:srgbClr val="24292F"/>
                </a:solidFill>
                <a:effectLst/>
              </a:rPr>
              <a:t>exPlanations</a:t>
            </a:r>
            <a:r>
              <a:rPr lang="en-GB" sz="1800" i="0" u="none" strike="noStrike" dirty="0">
                <a:solidFill>
                  <a:srgbClr val="24292F"/>
                </a:solidFill>
                <a:effectLst/>
              </a:rPr>
              <a:t>) is a game theoretic approach to explain the output of any machine learning model. </a:t>
            </a:r>
          </a:p>
          <a:p>
            <a:r>
              <a:rPr lang="en-GB" sz="1800" i="0" u="none" strike="noStrike" dirty="0">
                <a:solidFill>
                  <a:srgbClr val="24292F"/>
                </a:solidFill>
                <a:effectLst/>
              </a:rPr>
              <a:t>It connects optimal credit allocation with local explanations using the classic Shapley values from game theory and their related extensions.</a:t>
            </a:r>
          </a:p>
          <a:p>
            <a:endParaRPr lang="en-GB" sz="1800" dirty="0">
              <a:solidFill>
                <a:srgbClr val="24292F"/>
              </a:solidFill>
            </a:endParaRPr>
          </a:p>
          <a:p>
            <a:r>
              <a:rPr lang="en-GB" dirty="0">
                <a:solidFill>
                  <a:srgbClr val="24292F"/>
                </a:solidFill>
              </a:rPr>
              <a:t>See: https://</a:t>
            </a:r>
            <a:r>
              <a:rPr lang="en-GB" dirty="0" err="1">
                <a:solidFill>
                  <a:srgbClr val="24292F"/>
                </a:solidFill>
              </a:rPr>
              <a:t>github.com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slundberg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shap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A4D8-1BA9-C628-9BC8-6068B596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F44B9F0-FA4C-F2C1-D7A0-FD1701B2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324" y="2651195"/>
            <a:ext cx="347658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32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4755616" y="1964759"/>
            <a:ext cx="0" cy="53636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4541055" y="1601021"/>
            <a:ext cx="420047" cy="363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1811694" y="1837387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1806754" y="4023044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1806754" y="2957909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2466827" y="2291135"/>
            <a:ext cx="1625120" cy="6289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466827" y="3287945"/>
            <a:ext cx="1505107" cy="196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2466827" y="3716846"/>
            <a:ext cx="1625120" cy="6362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5597054" y="3307550"/>
            <a:ext cx="1757049" cy="58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7354103" y="2978093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7530477" y="3113081"/>
            <a:ext cx="3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blipFill>
                <a:blip r:embed="rId8"/>
                <a:stretch>
                  <a:fillRect l="-1316"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6102350" y="2967710"/>
            <a:ext cx="660073" cy="660073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3971933" y="2497460"/>
            <a:ext cx="1625120" cy="16201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blipFill>
                <a:blip r:embed="rId9"/>
                <a:stretch>
                  <a:fillRect l="-25581" t="-98148" b="-15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67456" y="3174594"/>
            <a:ext cx="329860" cy="288030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5296076" y="2826440"/>
            <a:ext cx="475001" cy="2883258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1AD0-7605-36B5-065E-04D88629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Sigmoid function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E9130-AB1B-A028-8EDC-2EBFBF88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E710E6-7EEA-E08C-90C0-B4FA61163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0" y="1057299"/>
            <a:ext cx="2920142" cy="2197531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DFBED10-8162-D382-2008-3035F5958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841276"/>
            <a:ext cx="4909573" cy="3016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/>
              <p:nvPr/>
            </p:nvSpPr>
            <p:spPr>
              <a:xfrm>
                <a:off x="499730" y="4009628"/>
                <a:ext cx="2472728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30" y="4009628"/>
                <a:ext cx="2472728" cy="617348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/>
              <p:nvPr/>
            </p:nvSpPr>
            <p:spPr>
              <a:xfrm>
                <a:off x="491668" y="4870541"/>
                <a:ext cx="29582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68" y="4870541"/>
                <a:ext cx="2958246" cy="661912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191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37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7" y="1177313"/>
            <a:ext cx="2391833" cy="508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1" y="2026708"/>
            <a:ext cx="3799417" cy="32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679748" y="1298923"/>
            <a:ext cx="6241256" cy="1896059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82640"/>
            <a:ext cx="1384300" cy="4826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1947929" y="2177644"/>
            <a:ext cx="567623" cy="2376266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3399494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69" y="3717652"/>
            <a:ext cx="1143000" cy="5080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91" y="3715748"/>
            <a:ext cx="1346200" cy="4318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4783852" y="2284915"/>
            <a:ext cx="567623" cy="2177027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03" y="3563894"/>
            <a:ext cx="1358900" cy="64770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6133377" y="3125154"/>
            <a:ext cx="567623" cy="48124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371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587699" y="9300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457200" y="150316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473090" y="20984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871751" y="847624"/>
            <a:ext cx="6353845" cy="16188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2051720" y="93001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2016656" y="134927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2016656" y="171983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4860032" y="129285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513489" y="2548867"/>
                <a:ext cx="4563109" cy="2741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1×0.2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0.5 × 0.1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0.3 × 0.3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100" i="1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1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=0.34 × 0.5=0.17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100" i="1">
                          <a:latin typeface="Cambria Math" panose="02040503050406030204" pitchFamily="18" charset="0"/>
                        </a:rPr>
                        <m:t>0.3364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100" i="1">
                          <a:latin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100" i="1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110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=0.5 ×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10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=0.5 × 1.16=</m:t>
                    </m:r>
                    <m:r>
                      <a:rPr lang="en-GB" sz="110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0.58 </m:t>
                    </m:r>
                  </m:oMath>
                </a14:m>
                <a:r>
                  <a:rPr lang="en-GB" sz="1100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=0.34 ×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=0.34 × </m:t>
                      </m:r>
                      <m:r>
                        <a:rPr lang="en-GB" sz="1100" i="0">
                          <a:latin typeface="Cambria Math" panose="02040503050406030204" pitchFamily="18" charset="0"/>
                        </a:rPr>
                        <m:t>1.16=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0.3944</m:t>
                      </m:r>
                    </m:oMath>
                  </m:oMathPara>
                </a14:m>
                <a:endParaRPr lang="en-GB" sz="1100" dirty="0">
                  <a:latin typeface="Cambria Math" panose="02040503050406030204" pitchFamily="18" charset="0"/>
                </a:endParaRPr>
              </a:p>
              <a:p>
                <a:endParaRPr lang="en-GB" sz="11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1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11 ×</m:t>
                      </m:r>
                      <m:r>
                        <a:rPr lang="en-GB" sz="11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100" i="1">
                          <a:latin typeface="Cambria Math" panose="02040503050406030204" pitchFamily="18" charset="0"/>
                        </a:rPr>
                        <m:t>=0.2 × </m:t>
                      </m:r>
                      <m:r>
                        <a:rPr lang="en-GB" sz="1100" i="0">
                          <a:latin typeface="Cambria Math" panose="02040503050406030204" pitchFamily="18" charset="0"/>
                        </a:rPr>
                        <m:t>0.394=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0.0788</m:t>
                      </m:r>
                    </m:oMath>
                  </m:oMathPara>
                </a14:m>
                <a:endParaRPr lang="en-GB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89" y="2548867"/>
                <a:ext cx="4563109" cy="2741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7731454" y="1138969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117063" y="6972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7731454" y="166202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loss = (y – o)2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82" y="2006570"/>
                <a:ext cx="1773731" cy="34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43" y="663848"/>
                <a:ext cx="20774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13" y="663848"/>
                <a:ext cx="19442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38" y="621497"/>
                <a:ext cx="46145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20" y="642673"/>
                <a:ext cx="46145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2016656" y="985292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3591080" y="978314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6635690" y="961106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7592679" y="954883"/>
            <a:ext cx="468196" cy="55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5374537" y="1969798"/>
            <a:ext cx="484419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5949238" y="2577967"/>
            <a:ext cx="31694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</a:t>
            </a:r>
            <a:r>
              <a:rPr lang="en-GB" sz="1400" baseline="-25000" dirty="0"/>
              <a:t>11</a:t>
            </a:r>
            <a:r>
              <a:rPr lang="en-GB" sz="1400" dirty="0"/>
              <a:t> = w</a:t>
            </a:r>
            <a:r>
              <a:rPr lang="en-GB" sz="1400" baseline="-25000" dirty="0"/>
              <a:t>11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</a:t>
            </a:r>
            <a:r>
              <a:rPr lang="en-GB" sz="1400" baseline="-25000" dirty="0"/>
              <a:t>11</a:t>
            </a:r>
            <a:r>
              <a:rPr lang="en-GB" sz="1400" dirty="0"/>
              <a:t>)</a:t>
            </a:r>
          </a:p>
          <a:p>
            <a:r>
              <a:rPr lang="en-GB" sz="1400" dirty="0"/>
              <a:t>w</a:t>
            </a:r>
            <a:r>
              <a:rPr lang="en-GB" sz="1400" baseline="-25000" dirty="0"/>
              <a:t>12</a:t>
            </a:r>
            <a:r>
              <a:rPr lang="en-GB" sz="1400" dirty="0"/>
              <a:t> = w</a:t>
            </a:r>
            <a:r>
              <a:rPr lang="en-GB" sz="1400" baseline="-25000" dirty="0"/>
              <a:t>12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</a:t>
            </a:r>
            <a:r>
              <a:rPr lang="en-GB" sz="1400" baseline="-25000" dirty="0"/>
              <a:t>12</a:t>
            </a:r>
            <a:r>
              <a:rPr lang="en-GB" sz="1400" dirty="0"/>
              <a:t>)</a:t>
            </a:r>
          </a:p>
          <a:p>
            <a:r>
              <a:rPr lang="en-GB" sz="1400" dirty="0"/>
              <a:t>w</a:t>
            </a:r>
            <a:r>
              <a:rPr lang="en-GB" sz="1400" baseline="-25000" dirty="0"/>
              <a:t>13</a:t>
            </a:r>
            <a:r>
              <a:rPr lang="en-GB" sz="1400" dirty="0"/>
              <a:t> = w</a:t>
            </a:r>
            <a:r>
              <a:rPr lang="en-GB" sz="1400" baseline="-25000" dirty="0"/>
              <a:t>13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</a:t>
            </a:r>
            <a:r>
              <a:rPr lang="en-GB" sz="1400" baseline="-25000" dirty="0"/>
              <a:t>13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w</a:t>
            </a:r>
            <a:r>
              <a:rPr lang="en-GB" sz="1400" baseline="-25000" dirty="0"/>
              <a:t>2</a:t>
            </a:r>
            <a:r>
              <a:rPr lang="en-GB" sz="1400" dirty="0"/>
              <a:t> = w</a:t>
            </a:r>
            <a:r>
              <a:rPr lang="en-GB" sz="1400" baseline="-25000" dirty="0"/>
              <a:t>2</a:t>
            </a:r>
            <a:r>
              <a:rPr lang="en-GB" sz="1400" dirty="0"/>
              <a:t> – (</a:t>
            </a:r>
            <a:r>
              <a:rPr lang="en-GB" sz="1400" dirty="0" err="1"/>
              <a:t>learning_rate</a:t>
            </a:r>
            <a:r>
              <a:rPr lang="en-GB" sz="1400" dirty="0"/>
              <a:t> * grad_w2)</a:t>
            </a:r>
          </a:p>
        </p:txBody>
      </p:sp>
    </p:spTree>
    <p:extLst>
      <p:ext uri="{BB962C8B-B14F-4D97-AF65-F5344CB8AC3E}">
        <p14:creationId xmlns:p14="http://schemas.microsoft.com/office/powerpoint/2010/main" val="146528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A640-DEE0-1B4D-9898-DBA6107C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FEF75-70BD-114E-AD75-F9684B97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B10C-313F-BD43-BAED-A0860262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0"/>
          <a:stretch/>
        </p:blipFill>
        <p:spPr>
          <a:xfrm>
            <a:off x="683568" y="1127730"/>
            <a:ext cx="6823814" cy="252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04DFC-082F-2542-AE43-7435782AD725}"/>
              </a:ext>
            </a:extLst>
          </p:cNvPr>
          <p:cNvSpPr txBox="1"/>
          <p:nvPr/>
        </p:nvSpPr>
        <p:spPr>
          <a:xfrm>
            <a:off x="683568" y="4450744"/>
            <a:ext cx="72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Overall, for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latin typeface="Gill Sans MT" panose="020B0502020104020203" pitchFamily="34" charset="77"/>
              </a:rPr>
              <a:t> dimensions with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dirty="0">
                <a:latin typeface="Gill Sans MT" panose="020B0502020104020203" pitchFamily="34" charset="77"/>
              </a:rPr>
              <a:t> values we need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O(</a:t>
            </a:r>
            <a:r>
              <a:rPr lang="en-US" i="1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baseline="30000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)</a:t>
            </a:r>
            <a:r>
              <a:rPr lang="en-US" dirty="0">
                <a:latin typeface="Gill Sans MT" panose="020B0502020104020203" pitchFamily="34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Gill Sans MT" panose="020B0502020104020203" pitchFamily="34" charset="77"/>
              </a:rPr>
              <a:t>regions and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FD822-348C-3B42-928E-C03FD7EA76F1}"/>
              </a:ext>
            </a:extLst>
          </p:cNvPr>
          <p:cNvSpPr txBox="1"/>
          <p:nvPr/>
        </p:nvSpPr>
        <p:spPr>
          <a:xfrm>
            <a:off x="683568" y="5394950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4150024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DD71-02FA-27EE-4134-53DDD301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10EC4-33C9-AF37-FF2C-71A80D11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0219FA-2C7E-5A8B-A200-1833505B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7340"/>
            <a:ext cx="7772400" cy="31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6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C8A5-839A-152E-11B2-59765D58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FAC1-A5F0-51EC-37BC-E4E518FE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Using images by </a:t>
            </a:r>
            <a:r>
              <a:rPr lang="en-GB" b="0" i="1" u="none" strike="noStrike" dirty="0">
                <a:effectLst/>
              </a:rPr>
              <a:t>flattening</a:t>
            </a:r>
            <a:r>
              <a:rPr lang="en-GB" b="0" i="0" u="none" strike="noStrike" dirty="0">
                <a:effectLst/>
              </a:rPr>
              <a:t> the images means overlooking the spatial relation between pixels. </a:t>
            </a:r>
          </a:p>
          <a:p>
            <a:r>
              <a:rPr lang="en-GB" b="0" i="0" u="none" strike="noStrike" dirty="0">
                <a:effectLst/>
              </a:rPr>
              <a:t>This deeply unsatisfying approach could be a very simple solution in order to feed the resulting one-dimensional vectors through a fully connected MLP or other probabilistic models.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8C4-C774-E364-70F3-555ADE55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pic>
        <p:nvPicPr>
          <p:cNvPr id="1026" name="Picture 2" descr="Magnetic resonance imaging of the brain - Wikipedia">
            <a:extLst>
              <a:ext uri="{FF2B5EF4-FFF2-40B4-BE49-F238E27FC236}">
                <a16:creationId xmlns:a16="http://schemas.microsoft.com/office/drawing/2014/main" id="{1C844A62-A0BD-62B0-4989-7A74A378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857500"/>
            <a:ext cx="2026568" cy="21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9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34E4-D733-FCFA-BB5E-D7562D2A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edge detection: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6C015-3BA5-7C68-6CAB-AFC955B1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2E59-A1B9-73D5-C906-298094863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1"/>
          <a:stretch/>
        </p:blipFill>
        <p:spPr>
          <a:xfrm>
            <a:off x="1403648" y="1345332"/>
            <a:ext cx="4419600" cy="432048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3E68E0-7BFA-FF5B-3343-491EE5206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t="32525" r="12094" b="4803"/>
          <a:stretch/>
        </p:blipFill>
        <p:spPr>
          <a:xfrm>
            <a:off x="4572000" y="2522483"/>
            <a:ext cx="4104456" cy="31757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6996B0-8ABF-746C-833A-49A06F165BD6}"/>
              </a:ext>
            </a:extLst>
          </p:cNvPr>
          <p:cNvCxnSpPr>
            <a:cxnSpLocks/>
          </p:cNvCxnSpPr>
          <p:nvPr/>
        </p:nvCxnSpPr>
        <p:spPr>
          <a:xfrm>
            <a:off x="2985918" y="2192701"/>
            <a:ext cx="2837330" cy="3767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D4D5AC3-1976-B43D-300A-E701A977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1979712" y="2146871"/>
            <a:ext cx="1008112" cy="543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4F77F6-51B9-3189-B05E-3A1EE6F5EDAE}"/>
              </a:ext>
            </a:extLst>
          </p:cNvPr>
          <p:cNvCxnSpPr>
            <a:cxnSpLocks/>
          </p:cNvCxnSpPr>
          <p:nvPr/>
        </p:nvCxnSpPr>
        <p:spPr>
          <a:xfrm>
            <a:off x="2985918" y="2669116"/>
            <a:ext cx="2837330" cy="4437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3B311-6B46-7945-29EC-123FDB33AFA7}"/>
              </a:ext>
            </a:extLst>
          </p:cNvPr>
          <p:cNvCxnSpPr>
            <a:cxnSpLocks/>
          </p:cNvCxnSpPr>
          <p:nvPr/>
        </p:nvCxnSpPr>
        <p:spPr>
          <a:xfrm>
            <a:off x="1979712" y="2669116"/>
            <a:ext cx="2835424" cy="4842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ED233B-6762-D648-7EF7-D7297375A224}"/>
              </a:ext>
            </a:extLst>
          </p:cNvPr>
          <p:cNvCxnSpPr>
            <a:cxnSpLocks/>
          </p:cNvCxnSpPr>
          <p:nvPr/>
        </p:nvCxnSpPr>
        <p:spPr>
          <a:xfrm>
            <a:off x="1979712" y="2193420"/>
            <a:ext cx="2808312" cy="4181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BD955C5-F287-CFBD-08EF-3C41A3D34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4815136" y="2569468"/>
            <a:ext cx="1008112" cy="543368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082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C 0.11771 0.03027 0.23559 0.06083 0.30069 0.07277 C 0.36562 0.08472 0.36024 0.07055 0.38923 0.07083 C 0.41857 0.07111 0.44844 0.07444 0.47569 0.07444 C 0.50278 0.07444 0.5526 0.07083 0.5526 0.07111 C 0.57864 0.07 0.68246 0.05083 0.63316 0.06888 C 0.5835 0.08722 0.30208 0.15888 0.25642 0.18 C 0.21041 0.20083 0.33142 0.19361 0.35903 0.195 C 0.38663 0.19666 0.39965 0.19111 0.42205 0.18944 C 0.4441 0.18805 0.47257 0.18527 0.49184 0.18555 C 0.51146 0.18583 0.52187 0.19 0.53854 0.19138 C 0.55521 0.1925 0.59219 0.19333 0.59219 0.19361 C 0.60712 0.19388 0.68646 0.17555 0.62847 0.195 C 0.57048 0.21444 0.28003 0.28805 0.24479 0.30944 C 0.20955 0.33083 0.37344 0.31861 0.41736 0.32277 C 0.46094 0.32638 0.47743 0.33055 0.50729 0.33194 C 0.53663 0.33361 0.59548 0.33194 0.59548 0.33222 C 0.61632 0.33194 0.68767 0.31944 0.63055 0.33194 C 0.57361 0.34444 0.29253 0.39305 0.25399 0.40722 C 0.21528 0.42138 0.39861 0.41666 0.39861 0.41694 C 0.43975 0.41944 0.46927 0.42361 0.50139 0.42416 C 0.53333 0.42444 0.5691 0.41888 0.59114 0.41833 C 0.61302 0.41805 0.68975 0.4125 0.63316 0.42222 C 0.57639 0.43194 0.29653 0.46805 0.25052 0.47666 C 0.20451 0.48527 0.35764 0.47472 0.35764 0.475 L 0.41267 0.47472 C 0.42899 0.47527 0.43923 0.47638 0.45573 0.47666 C 0.47239 0.47694 0.49444 0.47833 0.5118 0.47666 C 0.52916 0.47527 0.54114 0.46916 0.55972 0.4675 C 0.57795 0.46555 0.60937 0.46583 0.62274 0.46555 C 0.63576 0.46527 0.63889 0.46555 0.63889 0.46583 L 0.63889 0.46555 " pathEditMode="relative" rAng="0" ptsTypes="AAAAAAAAAAAAAAAAAAAAAAAAAAA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74" y="2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AA84-B883-53C8-3294-DBC1CAF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kernels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8BB98-1E3C-E7D4-96C8-3956F1C0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13287D-9E96-E42F-3AFA-7C2E793D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32484"/>
            <a:ext cx="5112568" cy="1791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C19D5-31E5-B9A1-568F-F66D93C81BC5}"/>
              </a:ext>
            </a:extLst>
          </p:cNvPr>
          <p:cNvSpPr txBox="1"/>
          <p:nvPr/>
        </p:nvSpPr>
        <p:spPr>
          <a:xfrm>
            <a:off x="755576" y="3643852"/>
            <a:ext cx="72728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Two-dimensional cross-correlation operation. The shaded portions are the first output element as well as the input and kernel tensor elements used for the output computation: 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b="0" i="0" u="none" strike="noStrike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(0×0) + (1×1)+ (3×2)+ (4×3)=19.</a:t>
            </a:r>
            <a:endParaRPr lang="en-GB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/>
              <p:nvPr/>
            </p:nvSpPr>
            <p:spPr>
              <a:xfrm>
                <a:off x="6192180" y="1241049"/>
                <a:ext cx="27831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80" y="1241049"/>
                <a:ext cx="278313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/>
              <p:nvPr/>
            </p:nvSpPr>
            <p:spPr>
              <a:xfrm>
                <a:off x="3085010" y="3201893"/>
                <a:ext cx="27831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10" y="3201893"/>
                <a:ext cx="278313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/>
              <p:nvPr/>
            </p:nvSpPr>
            <p:spPr>
              <a:xfrm>
                <a:off x="6360866" y="2554911"/>
                <a:ext cx="27831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66" y="2554911"/>
                <a:ext cx="278313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47F00-C2A6-6C25-C68B-34ED80B591E2}"/>
              </a:ext>
            </a:extLst>
          </p:cNvPr>
          <p:cNvCxnSpPr/>
          <p:nvPr/>
        </p:nvCxnSpPr>
        <p:spPr>
          <a:xfrm flipV="1">
            <a:off x="5868144" y="1588294"/>
            <a:ext cx="685056" cy="549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E8EDB3-AE9E-095C-C7D2-0C202DB37F69}"/>
              </a:ext>
            </a:extLst>
          </p:cNvPr>
          <p:cNvCxnSpPr>
            <a:cxnSpLocks/>
          </p:cNvCxnSpPr>
          <p:nvPr/>
        </p:nvCxnSpPr>
        <p:spPr>
          <a:xfrm>
            <a:off x="6012160" y="26934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C3C75-5E44-A2D3-1F66-2ED175C7BBB5}"/>
              </a:ext>
            </a:extLst>
          </p:cNvPr>
          <p:cNvCxnSpPr>
            <a:cxnSpLocks/>
          </p:cNvCxnSpPr>
          <p:nvPr/>
        </p:nvCxnSpPr>
        <p:spPr>
          <a:xfrm flipH="1">
            <a:off x="5076056" y="2857500"/>
            <a:ext cx="288032" cy="266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99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FB1F-000F-97CF-26D2-712A936F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Padding: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6B88-E287-7E94-D25C-738D1EE1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7CE5641-FEA3-39BE-03C0-E755E626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416050"/>
            <a:ext cx="7175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F2D4-0CDC-E988-371B-F66766CE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9A8C-8DC7-B9F3-1BCE-00CD92CC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Like convolutional layers, </a:t>
            </a:r>
            <a:r>
              <a:rPr lang="en-GB" b="0" i="1" u="none" strike="noStrike" dirty="0">
                <a:effectLst/>
              </a:rPr>
              <a:t>pooling</a:t>
            </a:r>
            <a:r>
              <a:rPr lang="en-GB" b="0" i="0" u="none" strike="noStrike" dirty="0">
                <a:effectLst/>
              </a:rPr>
              <a:t> operators consist of a fixed-shape window that is slid over all regions in the input according to its stride, computing a single output for each location traversed by the fixed-shape window (sometimes known as the </a:t>
            </a:r>
            <a:r>
              <a:rPr lang="en-GB" b="0" i="1" u="none" strike="noStrike" dirty="0">
                <a:effectLst/>
              </a:rPr>
              <a:t>pooling window</a:t>
            </a:r>
            <a:r>
              <a:rPr lang="en-GB" b="0" i="0" u="none" strike="noStrike" dirty="0">
                <a:effectLst/>
              </a:rPr>
              <a:t>).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83EC-E3ED-31AF-5EA6-008291E8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249FC4-1467-9A77-C507-CF7D234A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50"/>
          <a:stretch/>
        </p:blipFill>
        <p:spPr>
          <a:xfrm>
            <a:off x="755576" y="2857500"/>
            <a:ext cx="7772400" cy="16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9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A932-CC0B-4BE6-971A-0F8E401A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Compressed notion for LeNet-5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629BC-8E3F-BFE4-1AD7-68A77714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B3FDAB-27E4-657F-1055-132D339D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7684"/>
            <a:ext cx="2601360" cy="44904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5386E-4502-0CFE-1DFE-DD820487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32" y="2065412"/>
            <a:ext cx="556862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8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40D0-EB81-6D5B-C635-31F988B8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0BA7-1E07-42E8-5C18-A9E7289A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47</a:t>
            </a:fld>
            <a:endParaRPr lang="en-GB" altLang="en-US" dirty="0"/>
          </a:p>
        </p:txBody>
      </p:sp>
      <p:pic>
        <p:nvPicPr>
          <p:cNvPr id="4" name="Picture 2" descr="Magnetic resonance imaging of the brain - Wikipedia">
            <a:extLst>
              <a:ext uri="{FF2B5EF4-FFF2-40B4-BE49-F238E27FC236}">
                <a16:creationId xmlns:a16="http://schemas.microsoft.com/office/drawing/2014/main" id="{33E184CB-CBE2-945A-FF94-194C7E5E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03820"/>
            <a:ext cx="1224136" cy="13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netic resonance imaging of the brain - Wikipedia">
            <a:extLst>
              <a:ext uri="{FF2B5EF4-FFF2-40B4-BE49-F238E27FC236}">
                <a16:creationId xmlns:a16="http://schemas.microsoft.com/office/drawing/2014/main" id="{C5D11081-5FE5-7AE1-A616-9787F4AA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23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90" y="2448665"/>
            <a:ext cx="1224136" cy="13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21FB8FB-29CB-5D24-4FDA-62CAF9564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52801"/>
            <a:ext cx="4699000" cy="2705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487C2B-FA5C-42C9-2E57-BB9F8EDA2A92}"/>
              </a:ext>
            </a:extLst>
          </p:cNvPr>
          <p:cNvSpPr txBox="1"/>
          <p:nvPr/>
        </p:nvSpPr>
        <p:spPr>
          <a:xfrm>
            <a:off x="611560" y="5318126"/>
            <a:ext cx="5160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Source for the middle image: https://</a:t>
            </a:r>
            <a:r>
              <a:rPr lang="en-GB" sz="1050" dirty="0" err="1"/>
              <a:t>uk.mathworks.com</a:t>
            </a:r>
            <a:r>
              <a:rPr lang="en-GB" sz="1050" dirty="0"/>
              <a:t>/discovery/</a:t>
            </a:r>
            <a:r>
              <a:rPr lang="en-GB" sz="1050" dirty="0" err="1"/>
              <a:t>autoencoder.html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053834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BAFC10F-A590-D9EA-1004-841248FCF206}"/>
              </a:ext>
            </a:extLst>
          </p:cNvPr>
          <p:cNvSpPr/>
          <p:nvPr/>
        </p:nvSpPr>
        <p:spPr>
          <a:xfrm>
            <a:off x="1799089" y="1021071"/>
            <a:ext cx="5306607" cy="1567449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22FEC-DF08-4F78-B358-B8138811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semi-supervised learning 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13EB6-1B85-5F21-C1ED-2FDF0A9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48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FD685-36E9-C631-778D-0EAB84D44749}"/>
                  </a:ext>
                </a:extLst>
              </p:cNvPr>
              <p:cNvSpPr txBox="1"/>
              <p:nvPr/>
            </p:nvSpPr>
            <p:spPr>
              <a:xfrm>
                <a:off x="3856748" y="1436406"/>
                <a:ext cx="13315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H</a:t>
                </a:r>
              </a:p>
              <a:p>
                <a:pPr algn="ctr"/>
                <a:r>
                  <a:rPr lang="en-GB" sz="1600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/>
                  <a:t>}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FD685-36E9-C631-778D-0EAB84D44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748" y="1436406"/>
                <a:ext cx="1331561" cy="584775"/>
              </a:xfrm>
              <a:prstGeom prst="rect">
                <a:avLst/>
              </a:prstGeom>
              <a:blipFill>
                <a:blip r:embed="rId2"/>
                <a:stretch>
                  <a:fillRect t="-4255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7E4A59-5B63-4E3C-BADF-CDF1038B6832}"/>
              </a:ext>
            </a:extLst>
          </p:cNvPr>
          <p:cNvCxnSpPr>
            <a:cxnSpLocks/>
          </p:cNvCxnSpPr>
          <p:nvPr/>
        </p:nvCxnSpPr>
        <p:spPr>
          <a:xfrm>
            <a:off x="6790204" y="3505572"/>
            <a:ext cx="315492" cy="91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37">
            <a:extLst>
              <a:ext uri="{FF2B5EF4-FFF2-40B4-BE49-F238E27FC236}">
                <a16:creationId xmlns:a16="http://schemas.microsoft.com/office/drawing/2014/main" id="{2F26CA47-1E04-D658-4912-B1AFA0B26DB0}"/>
              </a:ext>
            </a:extLst>
          </p:cNvPr>
          <p:cNvSpPr/>
          <p:nvPr/>
        </p:nvSpPr>
        <p:spPr>
          <a:xfrm>
            <a:off x="5422031" y="3281532"/>
            <a:ext cx="1203068" cy="523221"/>
          </a:xfrm>
          <a:prstGeom prst="roundRect">
            <a:avLst/>
          </a:prstGeom>
          <a:solidFill>
            <a:srgbClr val="0070C0">
              <a:alpha val="49857"/>
            </a:srgbClr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Gill Sans MT" panose="020B0502020104020203" pitchFamily="34" charset="77"/>
              </a:rPr>
              <a:t>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702723-8663-E9AD-A546-DC5A1C89A349}"/>
                  </a:ext>
                </a:extLst>
              </p:cNvPr>
              <p:cNvSpPr/>
              <p:nvPr/>
            </p:nvSpPr>
            <p:spPr>
              <a:xfrm>
                <a:off x="7228731" y="3334493"/>
                <a:ext cx="83709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𝑃𝑟𝑒𝑑𝑖𝑐𝑡𝑖𝑜𝑛𝑠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702723-8663-E9AD-A546-DC5A1C89A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731" y="3334493"/>
                <a:ext cx="837091" cy="338554"/>
              </a:xfrm>
              <a:prstGeom prst="rect">
                <a:avLst/>
              </a:prstGeom>
              <a:blipFill>
                <a:blip r:embed="rId3"/>
                <a:stretch>
                  <a:fillRect r="-447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40">
            <a:extLst>
              <a:ext uri="{FF2B5EF4-FFF2-40B4-BE49-F238E27FC236}">
                <a16:creationId xmlns:a16="http://schemas.microsoft.com/office/drawing/2014/main" id="{CC9781DD-A68D-8320-1C10-A129741F36EE}"/>
              </a:ext>
            </a:extLst>
          </p:cNvPr>
          <p:cNvSpPr/>
          <p:nvPr/>
        </p:nvSpPr>
        <p:spPr>
          <a:xfrm>
            <a:off x="1958012" y="1387652"/>
            <a:ext cx="1415070" cy="782047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Gill Sans MT" panose="020B0502020104020203" pitchFamily="34" charset="77"/>
              </a:rPr>
              <a:t>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82E32-F016-D976-A641-648424D0212D}"/>
                  </a:ext>
                </a:extLst>
              </p:cNvPr>
              <p:cNvSpPr txBox="1"/>
              <p:nvPr/>
            </p:nvSpPr>
            <p:spPr>
              <a:xfrm>
                <a:off x="451815" y="1564172"/>
                <a:ext cx="11012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1600" i="1" baseline="-25000" dirty="0" err="1" smtClean="0">
                          <a:latin typeface="Cambria Math" panose="02040503050406030204" pitchFamily="18" charset="0"/>
                        </a:rPr>
                        <m:t>𝑢𝑛𝑙𝑎𝑏𝑒𝑙𝑙𝑒𝑑</m:t>
                      </m:r>
                    </m:oMath>
                  </m:oMathPara>
                </a14:m>
                <a:endParaRPr lang="en-GB" sz="1600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82E32-F016-D976-A641-648424D02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15" y="1564172"/>
                <a:ext cx="11012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05D9FC-35B6-A0C7-2693-6E6A8AB14B10}"/>
              </a:ext>
            </a:extLst>
          </p:cNvPr>
          <p:cNvCxnSpPr>
            <a:cxnSpLocks/>
          </p:cNvCxnSpPr>
          <p:nvPr/>
        </p:nvCxnSpPr>
        <p:spPr>
          <a:xfrm>
            <a:off x="5043795" y="3546436"/>
            <a:ext cx="2664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BF6158-5CC4-BE74-6F54-60CD7B03CF10}"/>
              </a:ext>
            </a:extLst>
          </p:cNvPr>
          <p:cNvCxnSpPr>
            <a:cxnSpLocks/>
          </p:cNvCxnSpPr>
          <p:nvPr/>
        </p:nvCxnSpPr>
        <p:spPr>
          <a:xfrm>
            <a:off x="1564343" y="1777380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4E86A4-7C4B-C0E0-1C29-B88304E81F9E}"/>
                  </a:ext>
                </a:extLst>
              </p:cNvPr>
              <p:cNvSpPr txBox="1"/>
              <p:nvPr/>
            </p:nvSpPr>
            <p:spPr>
              <a:xfrm>
                <a:off x="337486" y="3213995"/>
                <a:ext cx="13498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1800" i="1" baseline="-25000" dirty="0" err="1" smtClean="0">
                          <a:latin typeface="Cambria Math" panose="02040503050406030204" pitchFamily="18" charset="0"/>
                        </a:rPr>
                        <m:t>𝑙𝑎𝑏𝑒𝑙𝑙𝑒𝑑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4E86A4-7C4B-C0E0-1C29-B88304E8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86" y="3213995"/>
                <a:ext cx="13498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40">
            <a:extLst>
              <a:ext uri="{FF2B5EF4-FFF2-40B4-BE49-F238E27FC236}">
                <a16:creationId xmlns:a16="http://schemas.microsoft.com/office/drawing/2014/main" id="{D678215E-6A1E-AC89-7255-BC0ACDF2EAB8}"/>
              </a:ext>
            </a:extLst>
          </p:cNvPr>
          <p:cNvSpPr/>
          <p:nvPr/>
        </p:nvSpPr>
        <p:spPr>
          <a:xfrm>
            <a:off x="5562502" y="1430822"/>
            <a:ext cx="1415070" cy="782047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Gill Sans MT" panose="020B0502020104020203" pitchFamily="34" charset="77"/>
              </a:rPr>
              <a:t>Decoder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3D6A29-EC5D-14C6-A4ED-FA073D95CD33}"/>
              </a:ext>
            </a:extLst>
          </p:cNvPr>
          <p:cNvCxnSpPr>
            <a:cxnSpLocks/>
          </p:cNvCxnSpPr>
          <p:nvPr/>
        </p:nvCxnSpPr>
        <p:spPr>
          <a:xfrm>
            <a:off x="3491880" y="1766848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6E221E-C0C6-8597-76AE-DB6F8CA7DE3A}"/>
              </a:ext>
            </a:extLst>
          </p:cNvPr>
          <p:cNvCxnSpPr>
            <a:cxnSpLocks/>
          </p:cNvCxnSpPr>
          <p:nvPr/>
        </p:nvCxnSpPr>
        <p:spPr>
          <a:xfrm>
            <a:off x="5188309" y="1766848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56DEA1-EC10-0790-7FF7-68DB2B53472C}"/>
                  </a:ext>
                </a:extLst>
              </p:cNvPr>
              <p:cNvSpPr txBox="1"/>
              <p:nvPr/>
            </p:nvSpPr>
            <p:spPr>
              <a:xfrm>
                <a:off x="7377729" y="1669331"/>
                <a:ext cx="1101204" cy="345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1600" i="1" baseline="-25000" dirty="0" err="1" smtClean="0">
                          <a:latin typeface="Cambria Math" panose="02040503050406030204" pitchFamily="18" charset="0"/>
                        </a:rPr>
                        <m:t>𝑢𝑛𝑙𝑎𝑏𝑒𝑙𝑙𝑒𝑑</m:t>
                      </m:r>
                    </m:oMath>
                  </m:oMathPara>
                </a14:m>
                <a:endParaRPr lang="en-GB" sz="1600" baseline="-25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56DEA1-EC10-0790-7FF7-68DB2B53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729" y="1669331"/>
                <a:ext cx="1101204" cy="3452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FC2382-AABB-AD6D-27EB-D01CFA887A57}"/>
              </a:ext>
            </a:extLst>
          </p:cNvPr>
          <p:cNvCxnSpPr>
            <a:cxnSpLocks/>
          </p:cNvCxnSpPr>
          <p:nvPr/>
        </p:nvCxnSpPr>
        <p:spPr>
          <a:xfrm>
            <a:off x="7105696" y="1838101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40">
            <a:extLst>
              <a:ext uri="{FF2B5EF4-FFF2-40B4-BE49-F238E27FC236}">
                <a16:creationId xmlns:a16="http://schemas.microsoft.com/office/drawing/2014/main" id="{754CF9FB-39F2-5A9E-66FA-52FA11C4C662}"/>
              </a:ext>
            </a:extLst>
          </p:cNvPr>
          <p:cNvSpPr/>
          <p:nvPr/>
        </p:nvSpPr>
        <p:spPr>
          <a:xfrm>
            <a:off x="1958012" y="3007637"/>
            <a:ext cx="1415070" cy="782047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Gill Sans MT" panose="020B0502020104020203" pitchFamily="34" charset="77"/>
              </a:rPr>
              <a:t>Encoder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59E65B-ED82-4FAC-C5CD-D2A645ABBFBA}"/>
              </a:ext>
            </a:extLst>
          </p:cNvPr>
          <p:cNvCxnSpPr>
            <a:cxnSpLocks/>
          </p:cNvCxnSpPr>
          <p:nvPr/>
        </p:nvCxnSpPr>
        <p:spPr>
          <a:xfrm>
            <a:off x="1553019" y="3505572"/>
            <a:ext cx="246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1C0F8B-3462-7821-A6F7-8D961EFBD60C}"/>
                  </a:ext>
                </a:extLst>
              </p:cNvPr>
              <p:cNvSpPr txBox="1"/>
              <p:nvPr/>
            </p:nvSpPr>
            <p:spPr>
              <a:xfrm>
                <a:off x="3643716" y="3116987"/>
                <a:ext cx="13315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H</a:t>
                </a:r>
              </a:p>
              <a:p>
                <a:pPr algn="ctr"/>
                <a:r>
                  <a:rPr lang="en-GB" sz="1600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/>
                  <a:t>}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1C0F8B-3462-7821-A6F7-8D961EFB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16" y="3116987"/>
                <a:ext cx="1331561" cy="584775"/>
              </a:xfrm>
              <a:prstGeom prst="rect">
                <a:avLst/>
              </a:prstGeom>
              <a:blipFill>
                <a:blip r:embed="rId7"/>
                <a:stretch>
                  <a:fillRect t="-4255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89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FC30-E0FF-1FEF-299A-DB4531D4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deployments in real-world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6DB1-7314-82A1-4259-8CDA4A1B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systems are often are used for decision-support by keeping human-in-the-loop. </a:t>
            </a:r>
          </a:p>
          <a:p>
            <a:r>
              <a:rPr lang="en-GB" dirty="0"/>
              <a:t>However, trustworthiness, reliability and robustness of the systems/models must be considered and investigated prior to the deployments. </a:t>
            </a:r>
          </a:p>
          <a:p>
            <a:r>
              <a:rPr lang="en-GB" dirty="0"/>
              <a:t>The users’ perceptions of the system and appropriate training should be also considered.  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4156-287C-83BE-03EF-AB852B39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9214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31BE-935B-FB43-81EB-27BA21ED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Data/sample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FC29A-880A-B841-85CD-C0C0DE50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F89383-906E-6E4D-8614-DBA299E0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218"/>
            <a:ext cx="3474244" cy="194235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E8BE6B-E68D-8948-A36A-08413B7B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8274"/>
            <a:ext cx="3419791" cy="2078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B4A9D-6BE8-C543-846F-C984395D5DD4}"/>
              </a:ext>
            </a:extLst>
          </p:cNvPr>
          <p:cNvSpPr txBox="1"/>
          <p:nvPr/>
        </p:nvSpPr>
        <p:spPr>
          <a:xfrm>
            <a:off x="1039990" y="490047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&lt;</a:t>
            </a:r>
            <a:r>
              <a:rPr lang="en-US" dirty="0">
                <a:latin typeface="Gill Sans MT" panose="020B0502020104020203" pitchFamily="34" charset="77"/>
                <a:hlinkClick r:id="rId4"/>
              </a:rPr>
              <a:t>Code</a:t>
            </a:r>
            <a:r>
              <a:rPr lang="en-US" dirty="0">
                <a:latin typeface="Gill Sans MT" panose="020B0502020104020203" pitchFamily="34" charset="77"/>
              </a:rPr>
              <a:t>&gt;</a:t>
            </a:r>
          </a:p>
        </p:txBody>
      </p:sp>
      <p:pic>
        <p:nvPicPr>
          <p:cNvPr id="11" name="Picture 2" descr="The MathWorks Logo is an Eigenfunction of the Wave Equation - MATLAB &amp;  Simulink">
            <a:extLst>
              <a:ext uri="{FF2B5EF4-FFF2-40B4-BE49-F238E27FC236}">
                <a16:creationId xmlns:a16="http://schemas.microsoft.com/office/drawing/2014/main" id="{4F4A9B6E-5CAE-F64E-831B-158C1764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7" y="4859905"/>
            <a:ext cx="445709" cy="3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Logo, python icon - Free download on Iconfinder">
            <a:extLst>
              <a:ext uri="{FF2B5EF4-FFF2-40B4-BE49-F238E27FC236}">
                <a16:creationId xmlns:a16="http://schemas.microsoft.com/office/drawing/2014/main" id="{A0D9FD97-3DCF-5E41-BEFF-D594654C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70" y="4900754"/>
            <a:ext cx="348626" cy="34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C3B834-A464-25CA-BBD0-F27B97A69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0" y="3585331"/>
            <a:ext cx="1689100" cy="116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841AC-676D-2256-8705-9B537584666F}"/>
              </a:ext>
            </a:extLst>
          </p:cNvPr>
          <p:cNvSpPr txBox="1"/>
          <p:nvPr/>
        </p:nvSpPr>
        <p:spPr>
          <a:xfrm>
            <a:off x="2358432" y="3830977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x,y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4813-6842-C42F-1EFB-F31CBE8C93BD}"/>
              </a:ext>
            </a:extLst>
          </p:cNvPr>
          <p:cNvSpPr txBox="1"/>
          <p:nvPr/>
        </p:nvSpPr>
        <p:spPr>
          <a:xfrm>
            <a:off x="1039990" y="5365145"/>
            <a:ext cx="31934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Gill Sans MT" panose="020B0502020104020203" pitchFamily="34" charset="77"/>
              </a:rPr>
              <a:t>https://</a:t>
            </a:r>
            <a:r>
              <a:rPr lang="en-US" sz="1100" dirty="0" err="1">
                <a:latin typeface="Gill Sans MT" panose="020B0502020104020203" pitchFamily="34" charset="77"/>
              </a:rPr>
              <a:t>github.com</a:t>
            </a:r>
            <a:r>
              <a:rPr lang="en-US" sz="1100" dirty="0">
                <a:latin typeface="Gill Sans MT" panose="020B0502020104020203" pitchFamily="34" charset="77"/>
              </a:rPr>
              <a:t>/</a:t>
            </a:r>
            <a:r>
              <a:rPr lang="en-US" sz="1100" dirty="0" err="1">
                <a:latin typeface="Gill Sans MT" panose="020B0502020104020203" pitchFamily="34" charset="77"/>
              </a:rPr>
              <a:t>PBarnaghi</a:t>
            </a:r>
            <a:r>
              <a:rPr lang="en-US" sz="1100" dirty="0">
                <a:latin typeface="Gill Sans MT" panose="020B0502020104020203" pitchFamily="34" charset="77"/>
              </a:rPr>
              <a:t>/Basic-ML-Code/</a:t>
            </a:r>
          </a:p>
        </p:txBody>
      </p:sp>
    </p:spTree>
    <p:extLst>
      <p:ext uri="{BB962C8B-B14F-4D97-AF65-F5344CB8AC3E}">
        <p14:creationId xmlns:p14="http://schemas.microsoft.com/office/powerpoint/2010/main" val="1200646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B0D2-BD3A-E74A-BF9B-384D9B53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technical debt </a:t>
            </a:r>
            <a:r>
              <a:rPr lang="en-US" dirty="0"/>
              <a:t>in real-world ML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D8B13-0805-9346-8763-51B66271325F}"/>
              </a:ext>
            </a:extLst>
          </p:cNvPr>
          <p:cNvSpPr/>
          <p:nvPr/>
        </p:nvSpPr>
        <p:spPr>
          <a:xfrm>
            <a:off x="1403648" y="4135870"/>
            <a:ext cx="6172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i="1" dirty="0">
                <a:latin typeface="+mj-lt"/>
              </a:rPr>
              <a:t>Only a small fraction of real-world ML systems is composed of the ML code.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6EE7-499C-124B-AD7B-72E103203EB4}"/>
              </a:ext>
            </a:extLst>
          </p:cNvPr>
          <p:cNvSpPr txBox="1"/>
          <p:nvPr/>
        </p:nvSpPr>
        <p:spPr>
          <a:xfrm>
            <a:off x="1403648" y="5129095"/>
            <a:ext cx="561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+mn-lt"/>
              </a:rPr>
              <a:t>Source:  Sculley et al., </a:t>
            </a:r>
            <a:r>
              <a:rPr lang="en-GB" sz="900" i="1" dirty="0">
                <a:latin typeface="+mn-lt"/>
              </a:rPr>
              <a:t>Hidden Technical Debt in Machine Learning Systems, </a:t>
            </a:r>
            <a:r>
              <a:rPr lang="en-GB" sz="900" i="1" dirty="0" err="1">
                <a:latin typeface="+mn-lt"/>
              </a:rPr>
              <a:t>NeurIPS</a:t>
            </a:r>
            <a:r>
              <a:rPr lang="en-GB" sz="900" i="1" dirty="0">
                <a:latin typeface="+mn-lt"/>
              </a:rPr>
              <a:t>, 2015. </a:t>
            </a:r>
          </a:p>
          <a:p>
            <a:endParaRPr lang="en-US" sz="900" i="1" dirty="0">
              <a:latin typeface="+mn-lt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824E5B-40CE-E54E-8F34-3442F8E0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6" y="1200611"/>
            <a:ext cx="6858000" cy="24387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C1FA2-85F4-E043-8E64-AF46487DA9BC}"/>
              </a:ext>
            </a:extLst>
          </p:cNvPr>
          <p:cNvSpPr/>
          <p:nvPr/>
        </p:nvSpPr>
        <p:spPr bwMode="auto">
          <a:xfrm>
            <a:off x="3977934" y="2730006"/>
            <a:ext cx="378042" cy="27003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750" dirty="0">
                <a:solidFill>
                  <a:schemeClr val="bg1"/>
                </a:solidFill>
                <a:latin typeface="Arial" charset="0"/>
                <a:ea typeface="MS PGothic" charset="0"/>
                <a:cs typeface="Arial" charset="0"/>
              </a:rPr>
              <a:t>ML Code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30A18B3-D390-B349-A4F5-9B16D4A58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0" y="5186364"/>
            <a:ext cx="2133600" cy="25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0387BD4-4410-8348-B8D8-FBC25161B8E2}" type="slidenum">
              <a:rPr lang="en-GB" altLang="en-US" sz="750"/>
              <a:pPr>
                <a:defRPr/>
              </a:pPr>
              <a:t>50</a:t>
            </a:fld>
            <a:endParaRPr lang="en-GB" altLang="en-US" sz="750" dirty="0"/>
          </a:p>
        </p:txBody>
      </p:sp>
    </p:spTree>
    <p:extLst>
      <p:ext uri="{BB962C8B-B14F-4D97-AF65-F5344CB8AC3E}">
        <p14:creationId xmlns:p14="http://schemas.microsoft.com/office/powerpoint/2010/main" val="2793091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F906-D735-AD7B-1865-A2FE2405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345332"/>
            <a:ext cx="7772400" cy="1250156"/>
          </a:xfrm>
        </p:spPr>
        <p:txBody>
          <a:bodyPr/>
          <a:lstStyle/>
          <a:p>
            <a:r>
              <a:rPr lang="en-GB" sz="2333" dirty="0">
                <a:solidFill>
                  <a:srgbClr val="003D7D"/>
                </a:solidFill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A7F7B-0220-B017-E3D6-7B5822A9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51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12601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30F6-2316-49B2-0FCF-CAE16534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9FFD-B6DD-6177-4E2B-78B6FDEA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What machine learning libraries you have worked with before?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838F-548B-C714-A07A-EC3FFF7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18786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A84D-BFCE-9B81-4D96-086E2462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D311-1D7D-E3E6-6BB7-F086BC99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What is the difference between L1 and L2 norms for regularisation and when you use them.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6DD7-7C9E-0FDF-1E47-97F49679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88920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2954-F8D5-FF9E-5FAB-292950CD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2379-B640-D164-18F8-3385933C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If you have a dataset with imbalanced number of samples, how do you deal with this problem?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CA465-8B85-7DFB-F120-8421E49E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33284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1C83-D7F9-35C2-6838-C5D96781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B06-98D6-ECCE-17EC-92E9F18A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give you a set of data (imagine imaging data or electronic healthcare records) and ask you to design a machine learning model. Where and how would you start designing your model.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93C34-7598-F856-597D-BC2153CA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33843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A71-DD68-C888-79DE-CABC564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DF63-D5AD-0ED1-3ADE-F9C262A8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 how do you decide which model would be the most efficient model to solve your problem?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ABC34-F1FA-C552-716E-D71B9E7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726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27-2E9B-E968-B7AE-8F3D093D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Q6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B035-BE6B-71D2-6095-FD5E465F3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 to cluster. How do you decide what number of clusters would be the most suitable for the dataset?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4C5C-09A6-71F6-9DB7-48392F90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179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534-49F2-FE14-C10D-229FD2D9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4BEA-54C2-5824-89F8-14944718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would you make sure the model that you have designed is not overfitted?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2698B-0B49-B71E-D762-879E2A3A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6754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come and see me (9</a:t>
            </a:r>
            <a:r>
              <a:rPr lang="en-US" baseline="30000" dirty="0"/>
              <a:t>th</a:t>
            </a:r>
            <a:r>
              <a:rPr lang="en-US" dirty="0"/>
              <a:t> Floor, Sir Michael Uren Research Hub, White City Campus) or email (p.barnaghi@imperial.ac.uk).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9632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98A1-C7B4-7F47-AA11-EF3D4D35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17E72-CD46-3143-B89A-F5C0DAB0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5" name="Picture 4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2D2050E6-AAE1-9744-AC39-5E514475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0" y="1177314"/>
            <a:ext cx="3249074" cy="385400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5DB9CC-E488-9F49-BBD9-D14D543F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33" y="1953220"/>
            <a:ext cx="4253467" cy="2302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0ACE4-AE2A-E447-BB96-04C058EE3BCA}"/>
              </a:ext>
            </a:extLst>
          </p:cNvPr>
          <p:cNvSpPr txBox="1"/>
          <p:nvPr/>
        </p:nvSpPr>
        <p:spPr>
          <a:xfrm>
            <a:off x="1156938" y="5478754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222170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DCE-A72D-A9E0-F96D-6C4523C1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and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2A339-1C43-1927-203A-3A981DD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23556" name="Picture 4" descr="Deep Learning (Adaptive Computation and Machine Learning Series):  Amazon.co.uk: Goodfellow, Ian, Bengio, Yoshua, Courville, Aaron, Bach,  Francis: 9780262035613: Books">
            <a:extLst>
              <a:ext uri="{FF2B5EF4-FFF2-40B4-BE49-F238E27FC236}">
                <a16:creationId xmlns:a16="http://schemas.microsoft.com/office/drawing/2014/main" id="{5C198E8E-3770-DB6C-490F-05188B23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62302"/>
            <a:ext cx="1517234" cy="1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A0EB0-6BB2-D0B4-E99D-1A50DF75C0C3}"/>
              </a:ext>
            </a:extLst>
          </p:cNvPr>
          <p:cNvSpPr txBox="1"/>
          <p:nvPr/>
        </p:nvSpPr>
        <p:spPr>
          <a:xfrm>
            <a:off x="495013" y="335939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Deep Learning</a:t>
            </a:r>
          </a:p>
          <a:p>
            <a:pPr algn="ctr"/>
            <a:r>
              <a:rPr lang="en-GB" sz="900" dirty="0"/>
              <a:t>Goodfellow et al., MIT Press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5F11C-6161-2441-1498-33808EC67D19}"/>
              </a:ext>
            </a:extLst>
          </p:cNvPr>
          <p:cNvSpPr txBox="1"/>
          <p:nvPr/>
        </p:nvSpPr>
        <p:spPr>
          <a:xfrm>
            <a:off x="611560" y="4682148"/>
            <a:ext cx="5513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Preprints</a:t>
            </a:r>
            <a:r>
              <a:rPr lang="en-GB" sz="1200" dirty="0"/>
              <a:t>: </a:t>
            </a:r>
          </a:p>
          <a:p>
            <a:r>
              <a:rPr lang="en-GB" sz="1200" dirty="0"/>
              <a:t>Deep learning: https://www.deeplearningbook.org</a:t>
            </a:r>
          </a:p>
          <a:p>
            <a:r>
              <a:rPr lang="en-GB" sz="1200" dirty="0"/>
              <a:t>Machine learning a probabilistic perspective: https://probml.github.io/pml-book/</a:t>
            </a:r>
          </a:p>
          <a:p>
            <a:r>
              <a:rPr lang="en-GB" sz="1200" dirty="0"/>
              <a:t>Dive into deep learning, https://d2l.ai/</a:t>
            </a:r>
            <a:r>
              <a:rPr lang="en-GB" sz="1200" dirty="0" err="1"/>
              <a:t>index.html</a:t>
            </a:r>
            <a:endParaRPr lang="en-GB" sz="1200" dirty="0"/>
          </a:p>
        </p:txBody>
      </p:sp>
      <p:pic>
        <p:nvPicPr>
          <p:cNvPr id="23558" name="Picture 6" descr="Machine Learning and Probabilistic Perspective by Kevin Murphy">
            <a:extLst>
              <a:ext uri="{FF2B5EF4-FFF2-40B4-BE49-F238E27FC236}">
                <a16:creationId xmlns:a16="http://schemas.microsoft.com/office/drawing/2014/main" id="{79628FB4-757A-750D-1C16-B8819CDD5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"/>
          <a:stretch/>
        </p:blipFill>
        <p:spPr bwMode="auto">
          <a:xfrm>
            <a:off x="2702216" y="1362302"/>
            <a:ext cx="1633781" cy="1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E9081-4C60-704C-E9AC-7F185881A852}"/>
              </a:ext>
            </a:extLst>
          </p:cNvPr>
          <p:cNvSpPr txBox="1"/>
          <p:nvPr/>
        </p:nvSpPr>
        <p:spPr>
          <a:xfrm>
            <a:off x="2245341" y="3359392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Machine Learning: A Probabilistic Perspective</a:t>
            </a:r>
          </a:p>
          <a:p>
            <a:pPr algn="ctr"/>
            <a:r>
              <a:rPr lang="en-GB" sz="900" dirty="0"/>
              <a:t>Kevin P. Murphy, MIT 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A5CB6-C045-F4A5-753F-51E39F42FF21}"/>
              </a:ext>
            </a:extLst>
          </p:cNvPr>
          <p:cNvSpPr txBox="1"/>
          <p:nvPr/>
        </p:nvSpPr>
        <p:spPr>
          <a:xfrm>
            <a:off x="4663495" y="3359392"/>
            <a:ext cx="244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Pattern Recognition and Machine Learning </a:t>
            </a:r>
          </a:p>
          <a:p>
            <a:pPr algn="ctr"/>
            <a:r>
              <a:rPr lang="en-GB" sz="900" dirty="0"/>
              <a:t>Christopher M. Bishop </a:t>
            </a:r>
          </a:p>
        </p:txBody>
      </p:sp>
      <p:pic>
        <p:nvPicPr>
          <p:cNvPr id="23560" name="Picture 8" descr="Pattern Recognition and Machine Learning by Christopher Bishop">
            <a:extLst>
              <a:ext uri="{FF2B5EF4-FFF2-40B4-BE49-F238E27FC236}">
                <a16:creationId xmlns:a16="http://schemas.microsoft.com/office/drawing/2014/main" id="{D60A507B-F261-F043-D5DE-41B46B1A6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5"/>
          <a:stretch/>
        </p:blipFill>
        <p:spPr bwMode="auto">
          <a:xfrm>
            <a:off x="4984984" y="1352050"/>
            <a:ext cx="1600622" cy="1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Dive into Deep Learning — Dive into Deep Learning documentation">
            <a:extLst>
              <a:ext uri="{FF2B5EF4-FFF2-40B4-BE49-F238E27FC236}">
                <a16:creationId xmlns:a16="http://schemas.microsoft.com/office/drawing/2014/main" id="{F12F3174-C98E-6E36-606C-8396CE6E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42" y="1347030"/>
            <a:ext cx="1600622" cy="19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FC1B-9B90-3982-50D3-3F546995B057}"/>
              </a:ext>
            </a:extLst>
          </p:cNvPr>
          <p:cNvSpPr txBox="1"/>
          <p:nvPr/>
        </p:nvSpPr>
        <p:spPr>
          <a:xfrm>
            <a:off x="7146002" y="3359392"/>
            <a:ext cx="166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Dive into Deep Learning </a:t>
            </a:r>
          </a:p>
          <a:p>
            <a:pPr algn="ctr"/>
            <a:r>
              <a:rPr lang="en-GB" sz="900" dirty="0"/>
              <a:t>Aston Zhang et al.</a:t>
            </a:r>
          </a:p>
        </p:txBody>
      </p:sp>
    </p:spTree>
    <p:extLst>
      <p:ext uri="{BB962C8B-B14F-4D97-AF65-F5344CB8AC3E}">
        <p14:creationId xmlns:p14="http://schemas.microsoft.com/office/powerpoint/2010/main" val="135947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0C34-A722-DDDC-EFFB-D07DCA1A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554A6-78EA-2BE5-1717-6F2366CA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86F0C14-0CA8-BE10-79E1-01C5590C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60" y="930011"/>
            <a:ext cx="4482702" cy="34396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B0E0B-AF53-29EF-763C-93D69BD6A0B5}"/>
                  </a:ext>
                </a:extLst>
              </p:cNvPr>
              <p:cNvSpPr txBox="1"/>
              <p:nvPr/>
            </p:nvSpPr>
            <p:spPr>
              <a:xfrm>
                <a:off x="394138" y="1051075"/>
                <a:ext cx="3124490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The Silhouette Coefficient is calculated using the mean intra-cluster distance (</a:t>
                </a:r>
                <a:r>
                  <a:rPr lang="en-GB" dirty="0">
                    <a:effectLst/>
                    <a:latin typeface="Gill Sans MT" panose="020B0502020104020203" pitchFamily="34" charset="77"/>
                  </a:rPr>
                  <a:t>a</a:t>
                </a:r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) and the mean nearest-cluster distance (</a:t>
                </a:r>
                <a:r>
                  <a:rPr lang="en-GB" dirty="0">
                    <a:effectLst/>
                    <a:latin typeface="Gill Sans MT" panose="020B0502020104020203" pitchFamily="34" charset="77"/>
                  </a:rPr>
                  <a:t>b</a:t>
                </a:r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) for each sample. </a:t>
                </a:r>
              </a:p>
              <a:p>
                <a:endParaRPr lang="en-GB" b="0" i="0" u="none" strike="noStrike" dirty="0">
                  <a:solidFill>
                    <a:srgbClr val="212529"/>
                  </a:solidFill>
                  <a:effectLst/>
                  <a:latin typeface="Gill Sans MT" panose="020B0502020104020203" pitchFamily="34" charset="77"/>
                </a:endParaRPr>
              </a:p>
              <a:p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The Silhouette Coefficient for a sample is:</a:t>
                </a:r>
              </a:p>
              <a:p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 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) / </m:t>
                    </m:r>
                    <m:r>
                      <m:rPr>
                        <m:sty m:val="p"/>
                      </m:rPr>
                      <a:rPr lang="en-GB" i="1" dirty="0">
                        <a:effectLst/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.</a:t>
                </a:r>
              </a:p>
              <a:p>
                <a:endParaRPr lang="en-GB" dirty="0">
                  <a:solidFill>
                    <a:srgbClr val="212529"/>
                  </a:solidFill>
                  <a:latin typeface="Gill Sans MT" panose="020B0502020104020203" pitchFamily="34" charset="77"/>
                </a:endParaRPr>
              </a:p>
              <a:p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To clarify, </a:t>
                </a:r>
                <a:r>
                  <a:rPr lang="en-GB" dirty="0">
                    <a:effectLst/>
                    <a:latin typeface="Gill Sans MT" panose="020B0502020104020203" pitchFamily="34" charset="77"/>
                  </a:rPr>
                  <a:t>b</a:t>
                </a:r>
                <a:r>
                  <a:rPr lang="en-GB" b="0" i="0" u="none" strike="noStrike" dirty="0">
                    <a:solidFill>
                      <a:srgbClr val="212529"/>
                    </a:solidFill>
                    <a:effectLst/>
                    <a:latin typeface="Gill Sans MT" panose="020B0502020104020203" pitchFamily="34" charset="77"/>
                  </a:rPr>
                  <a:t> is the distance between a sample and the nearest cluster that the sample is not a part of.</a:t>
                </a:r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CB0E0B-AF53-29EF-763C-93D69BD6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8" y="1051075"/>
                <a:ext cx="3124490" cy="3970318"/>
              </a:xfrm>
              <a:prstGeom prst="rect">
                <a:avLst/>
              </a:prstGeom>
              <a:blipFill>
                <a:blip r:embed="rId3"/>
                <a:stretch>
                  <a:fillRect l="-2033" t="-637" r="-3659" b="-2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2E58B96-0150-EE38-8111-3B7F570DD80B}"/>
              </a:ext>
            </a:extLst>
          </p:cNvPr>
          <p:cNvSpPr txBox="1"/>
          <p:nvPr/>
        </p:nvSpPr>
        <p:spPr>
          <a:xfrm>
            <a:off x="359478" y="5439190"/>
            <a:ext cx="64638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Source: https://scikit-</a:t>
            </a:r>
            <a:r>
              <a:rPr lang="en-GB" sz="1050" dirty="0" err="1"/>
              <a:t>learn.org</a:t>
            </a:r>
            <a:r>
              <a:rPr lang="en-GB" sz="1050" dirty="0"/>
              <a:t>/stable/modules/generated/</a:t>
            </a:r>
            <a:r>
              <a:rPr lang="en-GB" sz="1050" dirty="0" err="1"/>
              <a:t>sklearn.metrics.silhouette_score.html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83437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3E33-1695-7ABD-E741-4E00EE6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-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𝑆𝑙𝑒𝑒𝑝𝑄𝑢𝑎𝑙𝑖𝑡𝑦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𝐶𝑜𝑔𝑛𝑖𝑡𝑖𝑣𝑒𝑇𝑒𝑠𝑡𝑆𝑐𝑜𝑟𝑒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𝑅𝑖𝑠𝑘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question is how to learn the coefficients (weights in ML terms)?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training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042A9-49A1-24FA-1986-0A5DCCA6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0174225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40243</TotalTime>
  <Words>2011</Words>
  <Application>Microsoft Macintosh PowerPoint</Application>
  <PresentationFormat>On-screen Show (16:10)</PresentationFormat>
  <Paragraphs>314</Paragraphs>
  <Slides>59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  <vt:variant>
        <vt:lpstr>Custom Shows</vt:lpstr>
      </vt:variant>
      <vt:variant>
        <vt:i4>1</vt:i4>
      </vt:variant>
    </vt:vector>
  </HeadingPairs>
  <TitlesOfParts>
    <vt:vector size="70" baseType="lpstr">
      <vt:lpstr>Arial</vt:lpstr>
      <vt:lpstr>Calibri</vt:lpstr>
      <vt:lpstr>Cambria Math</vt:lpstr>
      <vt:lpstr>Courier New</vt:lpstr>
      <vt:lpstr>Gill Sans MT</vt:lpstr>
      <vt:lpstr>Helvetica</vt:lpstr>
      <vt:lpstr>Helvetica Neue</vt:lpstr>
      <vt:lpstr>Lora</vt:lpstr>
      <vt:lpstr>Verdana</vt:lpstr>
      <vt:lpstr>CCSR</vt:lpstr>
      <vt:lpstr>PowerPoint Presentation</vt:lpstr>
      <vt:lpstr>Data and representations</vt:lpstr>
      <vt:lpstr>Categories of learning and intelligent systems</vt:lpstr>
      <vt:lpstr>Curse of dimensionality </vt:lpstr>
      <vt:lpstr>Data/sample representation</vt:lpstr>
      <vt:lpstr>Manifold learning</vt:lpstr>
      <vt:lpstr>Reference and sources</vt:lpstr>
      <vt:lpstr>K-means</vt:lpstr>
      <vt:lpstr>Linear models - training</vt:lpstr>
      <vt:lpstr>Estimation and prediction for multiple regression </vt:lpstr>
      <vt:lpstr>Sequential learning – Stochastic Gradient Descent* </vt:lpstr>
      <vt:lpstr>How to evaluate your LR model</vt:lpstr>
      <vt:lpstr>Logistic regression</vt:lpstr>
      <vt:lpstr>K-nearest neighbours - example</vt:lpstr>
      <vt:lpstr>Euclidean distance</vt:lpstr>
      <vt:lpstr>Cross validation</vt:lpstr>
      <vt:lpstr>Cross validation - in Scikit learn</vt:lpstr>
      <vt:lpstr>L1 Regularisation (Lasso)*</vt:lpstr>
      <vt:lpstr>ℓ2 regularisation (Ridge)*</vt:lpstr>
      <vt:lpstr>Lasso and Ridge</vt:lpstr>
      <vt:lpstr>Bernoulli </vt:lpstr>
      <vt:lpstr>Binomial distribution</vt:lpstr>
      <vt:lpstr>Bayes rule </vt:lpstr>
      <vt:lpstr>Naïve Bayes</vt:lpstr>
      <vt:lpstr>Naïve Bayes in scikit-learn</vt:lpstr>
      <vt:lpstr>Confusion matrix</vt:lpstr>
      <vt:lpstr>All in one place</vt:lpstr>
      <vt:lpstr>Example – applying polynomial kernel</vt:lpstr>
      <vt:lpstr>A polynomial kernel</vt:lpstr>
      <vt:lpstr>SVM Example</vt:lpstr>
      <vt:lpstr>Example: SVM for a linearly separable set of 2d-points</vt:lpstr>
      <vt:lpstr>Decision Making Using DTs </vt:lpstr>
      <vt:lpstr>Structure of Random Forests</vt:lpstr>
      <vt:lpstr>SHAP</vt:lpstr>
      <vt:lpstr>NN with an activation function</vt:lpstr>
      <vt:lpstr>Sigmoid function </vt:lpstr>
      <vt:lpstr>Rectified Linear Units (ReLU)</vt:lpstr>
      <vt:lpstr>Forward propagation – Loss function (l)</vt:lpstr>
      <vt:lpstr>Example – backpropagation</vt:lpstr>
      <vt:lpstr>Example</vt:lpstr>
      <vt:lpstr>Images a vectors</vt:lpstr>
      <vt:lpstr>Example – edge detection: kernel</vt:lpstr>
      <vt:lpstr>CNN kernels</vt:lpstr>
      <vt:lpstr>Padding: example</vt:lpstr>
      <vt:lpstr>Pooling</vt:lpstr>
      <vt:lpstr>Compressed notion for LeNet-5</vt:lpstr>
      <vt:lpstr>Autoencoder</vt:lpstr>
      <vt:lpstr>A semi-supervised learning scenario</vt:lpstr>
      <vt:lpstr>ML deployments in real-world settings</vt:lpstr>
      <vt:lpstr>Hidden technical debt in real-world ML systems</vt:lpstr>
      <vt:lpstr>PowerPoint Presentation</vt:lpstr>
      <vt:lpstr>Q1</vt:lpstr>
      <vt:lpstr>Q2</vt:lpstr>
      <vt:lpstr>Q3</vt:lpstr>
      <vt:lpstr>Q4</vt:lpstr>
      <vt:lpstr>Q5</vt:lpstr>
      <vt:lpstr>Q6 </vt:lpstr>
      <vt:lpstr>Q7 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234</cp:revision>
  <cp:lastPrinted>2018-10-01T18:07:26Z</cp:lastPrinted>
  <dcterms:created xsi:type="dcterms:W3CDTF">2015-10-05T13:27:19Z</dcterms:created>
  <dcterms:modified xsi:type="dcterms:W3CDTF">2023-01-26T23:04:45Z</dcterms:modified>
  <cp:category/>
</cp:coreProperties>
</file>